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40" r:id="rId3"/>
  </p:sldMasterIdLst>
  <p:notesMasterIdLst>
    <p:notesMasterId r:id="rId23"/>
  </p:notesMasterIdLst>
  <p:sldIdLst>
    <p:sldId id="281" r:id="rId4"/>
    <p:sldId id="267" r:id="rId5"/>
    <p:sldId id="259" r:id="rId6"/>
    <p:sldId id="262" r:id="rId7"/>
    <p:sldId id="279" r:id="rId8"/>
    <p:sldId id="268" r:id="rId9"/>
    <p:sldId id="271" r:id="rId10"/>
    <p:sldId id="269" r:id="rId11"/>
    <p:sldId id="270" r:id="rId12"/>
    <p:sldId id="264" r:id="rId13"/>
    <p:sldId id="272" r:id="rId14"/>
    <p:sldId id="273" r:id="rId15"/>
    <p:sldId id="278" r:id="rId16"/>
    <p:sldId id="280" r:id="rId17"/>
    <p:sldId id="274" r:id="rId18"/>
    <p:sldId id="276" r:id="rId19"/>
    <p:sldId id="265" r:id="rId20"/>
    <p:sldId id="277" r:id="rId21"/>
    <p:sldId id="282" r:id="rId22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4BB2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86" y="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5A411-9474-46C2-9B48-4DF2C81BC897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874D3-C904-4A5C-AFFA-273DDBF48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030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874D3-C904-4A5C-AFFA-273DDBF489A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724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874D3-C904-4A5C-AFFA-273DDBF489A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409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03A12-C95C-44B3-9C0D-231C91F9280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EAF72F-3660-495D-9F3C-9E21B38CF4B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57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675EE-AE21-4D2D-B87E-212FFF9D5B2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56525B-EDDC-4AD3-9844-A17818D6E30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923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30A939-2F8F-4533-BA9F-D1A607881BAA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7A64C6-3D2C-45FB-98CD-0D64FF45E2B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799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A84D2E-6347-41A6-8CCD-F82FA2122EA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403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C85CCE-79AC-4C90-AC85-24B17B13992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854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9A276A-45AA-4CD6-8714-08C9BC9F7BF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085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88F08E-DC05-417F-8AD0-CF8AF1B7B1F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082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1BDA4A-E9A1-4889-A6C0-0710C3E10E7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75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351931-85D3-42AD-BF3C-2727B087017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427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EF1195-CB64-4A29-9C94-6AD18B8288E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234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5413F9-43D4-4F3F-B0BD-ED398C166B8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51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9E088D-24B0-40BA-937E-872F83DA581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194A1F-CE8D-44E7-8252-562994440BF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164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FCC6C7-AC02-43E1-BB3C-CA33CDAA622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330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741BE5-FAC6-4874-A94F-85458DE830B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891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DD4A36-4260-4B98-8984-5156AE09848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673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1BB71C9-7E62-4C7B-A940-8ECC75766FC3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CB84CD-8749-423A-991B-A6C07BC0DAB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918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71C9-7E62-4C7B-A940-8ECC75766FC3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84CD-8749-423A-991B-A6C07BC0D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573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71C9-7E62-4C7B-A940-8ECC75766FC3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84CD-8749-423A-991B-A6C07BC0DAB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334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71C9-7E62-4C7B-A940-8ECC75766FC3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84CD-8749-423A-991B-A6C07BC0D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26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71C9-7E62-4C7B-A940-8ECC75766FC3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84CD-8749-423A-991B-A6C07BC0D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520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71C9-7E62-4C7B-A940-8ECC75766FC3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84CD-8749-423A-991B-A6C07BC0D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568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71C9-7E62-4C7B-A940-8ECC75766FC3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84CD-8749-423A-991B-A6C07BC0D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455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D5059D-017D-4C02-AFC1-BFF955E7F51A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F1E7F4-B13D-443F-8B67-B174AECCEF79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0812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71C9-7E62-4C7B-A940-8ECC75766FC3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84CD-8749-423A-991B-A6C07BC0D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08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71C9-7E62-4C7B-A940-8ECC75766FC3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84CD-8749-423A-991B-A6C07BC0D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4456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71C9-7E62-4C7B-A940-8ECC75766FC3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84CD-8749-423A-991B-A6C07BC0D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277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71C9-7E62-4C7B-A940-8ECC75766FC3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84CD-8749-423A-991B-A6C07BC0D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19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E17376-CFDF-46B5-BAA6-F93EB5F2E00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20B4AE-DBD8-45AB-814B-AE061025E4A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779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27922-8523-4FB9-9F0E-E670DC9138B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F2C3A2-BC7F-4231-A4B1-C125BF709B8F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333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8E370F-60F1-4908-96E2-AE3AC089BD7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003756-7BFA-471D-B124-D0675AF1087B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86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67E114-48A5-4D9E-9D62-064FD5CBC7D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9F494D-2FCF-4CB0-A2E7-CF857D25C10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15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F7B3C-7B26-404B-A364-27E4E8EE663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F2E942-42A7-4CA0-96E5-9D45D567B7AD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28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6E691-4048-42E0-B09B-3DF0876F9A2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BF23CD-37C0-46AF-AE2C-8CAADCE95C07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34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373678-5A46-449D-83FE-F17B7274FBF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7448EB-3F42-4979-A8CB-D476A90C8562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32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DB0F23-62DC-4D18-9B27-ABAA9B5A623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26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373678-5A46-449D-83FE-F17B7274FBF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7448EB-3F42-4979-A8CB-D476A90C8562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14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8.png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gif"/><Relationship Id="rId4" Type="http://schemas.openxmlformats.org/officeDocument/2006/relationships/image" Target="../media/image28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7.png"/><Relationship Id="rId4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3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260648"/>
            <a:ext cx="79928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solidFill>
                  <a:schemeClr val="bg1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Епіграф уроку:</a:t>
            </a:r>
            <a:r>
              <a:rPr lang="uk-UA" sz="4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4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Математика вчить мислити й разом з тим вселяє віру в безмежні сили людського розуму. Вона виховує волю, характер.</a:t>
            </a:r>
            <a:r>
              <a:rPr lang="ru-RU" sz="4000" b="1" dirty="0">
                <a:solidFill>
                  <a:schemeClr val="bg1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4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             В.О. Сухомлинський</a:t>
            </a:r>
            <a:r>
              <a:rPr lang="ru-RU" sz="3600" b="1" dirty="0">
                <a:solidFill>
                  <a:schemeClr val="bg1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bg1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92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784665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81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4349396"/>
                  </p:ext>
                </p:extLst>
              </p:nvPr>
            </p:nvGraphicFramePr>
            <p:xfrm>
              <a:off x="683568" y="620688"/>
              <a:ext cx="7920880" cy="55446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60440">
                      <a:extLst>
                        <a:ext uri="{9D8B030D-6E8A-4147-A177-3AD203B41FA5}">
                          <a16:colId xmlns="" xmlns:a16="http://schemas.microsoft.com/office/drawing/2014/main" val="720630316"/>
                        </a:ext>
                      </a:extLst>
                    </a:gridCol>
                    <a:gridCol w="3960440">
                      <a:extLst>
                        <a:ext uri="{9D8B030D-6E8A-4147-A177-3AD203B41FA5}">
                          <a16:colId xmlns="" xmlns:a16="http://schemas.microsoft.com/office/drawing/2014/main" val="2947405746"/>
                        </a:ext>
                      </a:extLst>
                    </a:gridCol>
                  </a:tblGrid>
                  <a:tr h="10443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3200" dirty="0" smtClean="0"/>
                            <a:t>І   варіант</a:t>
                          </a:r>
                          <a:endParaRPr lang="ru-R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3200" dirty="0" smtClean="0"/>
                            <a:t>ІІ  варіант</a:t>
                          </a:r>
                          <a:endParaRPr lang="ru-RU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527381335"/>
                      </a:ext>
                    </a:extLst>
                  </a:tr>
                  <a:tr h="4500304">
                    <a:tc>
                      <a:txBody>
                        <a:bodyPr/>
                        <a:lstStyle/>
                        <a:p>
                          <a:endParaRPr lang="uk-UA" dirty="0" smtClean="0"/>
                        </a:p>
                        <a:p>
                          <a:endParaRPr lang="uk-UA" dirty="0" smtClean="0"/>
                        </a:p>
                        <a:p>
                          <a:endParaRPr lang="uk-UA" dirty="0" smtClean="0"/>
                        </a:p>
                        <a:p>
                          <a:endParaRPr lang="uk-UA" dirty="0" smtClean="0"/>
                        </a:p>
                        <a:p>
                          <a:pPr marL="457200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638175" algn="l"/>
                            </a:tabLst>
                          </a:pPr>
                          <a:r>
                            <a:rPr lang="uk-UA" sz="2400" b="1" i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Розв’язати рівняння:</a:t>
                          </a:r>
                          <a:endParaRPr lang="ru-RU" sz="1800" b="1" i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lvl="0" indent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  <a:tabLst>
                              <a:tab pos="638175" algn="l"/>
                            </a:tabLst>
                          </a:pPr>
                          <a:r>
                            <a:rPr lang="ru-RU" sz="2400" b="1" i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 1)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2400" b="1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uk-UA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х−</m:t>
                                  </m:r>
                                  <m:r>
                                    <a:rPr lang="uk-UA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e>
                              </m:rad>
                              <m:r>
                                <a:rPr lang="uk-UA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uk-UA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oMath>
                          </a14:m>
                          <a:endParaRPr lang="ru-RU" sz="1800" b="1" i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lvl="0" indent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  <a:tabLst>
                              <a:tab pos="638175" algn="l"/>
                            </a:tabLst>
                          </a:pPr>
                          <a:r>
                            <a:rPr lang="uk-UA" sz="2400" b="1" i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2)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ru-RU" sz="2400" b="1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uk-UA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g>
                                <m:e>
                                  <m:r>
                                    <a:rPr lang="uk-UA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х+</m:t>
                                  </m:r>
                                  <m:r>
                                    <a:rPr lang="uk-UA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e>
                              </m:rad>
                              <m:r>
                                <a:rPr lang="uk-UA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uk-UA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uk-UA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uk-UA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oMath>
                          </a14:m>
                          <a:r>
                            <a:rPr lang="uk-UA" sz="2400" b="1" i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uk-UA" sz="2400" b="1" i="1" baseline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br>
                            <a:rPr lang="uk-UA" sz="2400" b="1" i="1" baseline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uk-UA" sz="2400" b="1" i="1" baseline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3)</a:t>
                          </a:r>
                          <a:r>
                            <a:rPr lang="ru-RU" sz="1800" b="1" i="1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ru-RU" sz="2400" b="1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uk-UA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deg>
                                <m:e>
                                  <m:r>
                                    <a:rPr lang="uk-UA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х+</m:t>
                                  </m:r>
                                  <m:r>
                                    <a:rPr lang="uk-UA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rad>
                              <m:r>
                                <a:rPr lang="uk-UA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uk-UA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uk-UA" sz="2400" b="1" i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ru-RU" sz="1800" b="1" i="1" baseline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</a:t>
                          </a:r>
                          <a:br>
                            <a:rPr lang="ru-RU" sz="1800" b="1" i="1" baseline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ru-RU" sz="1800" b="1" i="1" baseline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     </a:t>
                          </a:r>
                          <a:r>
                            <a:rPr lang="ru-RU" sz="2400" b="1" i="1" baseline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4)</a:t>
                          </a:r>
                          <a:r>
                            <a:rPr lang="ru-RU" sz="1800" b="1" i="1" baseline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ru-RU" sz="2400" b="1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uk-UA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deg>
                                <m:e>
                                  <m:r>
                                    <a:rPr lang="uk-UA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х</m:t>
                                  </m:r>
                                </m:e>
                              </m:rad>
                              <m:r>
                                <a:rPr lang="uk-UA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uk-UA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oMath>
                          </a14:m>
                          <a:r>
                            <a:rPr lang="uk-UA" sz="2400" b="1" i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endParaRPr lang="ru-RU" sz="1800" b="1" i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lvl="0" indent="0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Font typeface="+mj-lt"/>
                            <a:buNone/>
                            <a:tabLst>
                              <a:tab pos="638175" algn="l"/>
                            </a:tabLst>
                          </a:pPr>
                          <a:r>
                            <a:rPr lang="ru-RU" sz="2400" b="1" i="1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         5)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ru-RU" sz="2400" b="1" i="1" smtClean="0">
                                      <a:effectLst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ru-RU" sz="2400" b="1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g>
                                <m:e>
                                  <m:r>
                                    <a:rPr lang="ru-RU" sz="2400" b="1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х</m:t>
                                  </m:r>
                                </m:e>
                              </m:rad>
                              <m:r>
                                <a:rPr lang="uk-UA" sz="2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ru-RU" sz="2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uk-UA" sz="2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uk-UA" sz="2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oMath>
                          </a14:m>
                          <a:r>
                            <a:rPr lang="uk-UA" sz="2400" b="1" i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ru-RU" sz="1800" b="1" i="1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lvl="0" indent="0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Font typeface="+mj-lt"/>
                            <a:buNone/>
                            <a:tabLst>
                              <a:tab pos="638175" algn="l"/>
                            </a:tabLst>
                          </a:pPr>
                          <a:r>
                            <a:rPr lang="uk-UA" sz="2400" b="1" i="1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         6)</a:t>
                          </a:r>
                          <a14:m>
                            <m:oMath xmlns:m="http://schemas.openxmlformats.org/officeDocument/2006/math">
                              <m:r>
                                <a:rPr lang="uk-UA" sz="2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ad>
                                <m:radPr>
                                  <m:ctrlPr>
                                    <a:rPr lang="ru-RU" sz="2400" b="1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uk-UA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g>
                                <m:e>
                                  <m:r>
                                    <a:rPr lang="uk-UA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  <m:r>
                                    <a:rPr lang="uk-UA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х+</m:t>
                                  </m:r>
                                  <m:r>
                                    <a:rPr lang="uk-UA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uk-UA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uk-UA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uk-UA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uk-UA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oMath>
                          </a14:m>
                          <a:r>
                            <a:rPr lang="uk-UA" sz="2400" b="1" i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/>
                          </a:r>
                          <a:br>
                            <a:rPr lang="uk-UA" sz="2400" b="1" i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endParaRPr lang="ru-RU" sz="240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uk-UA" dirty="0" smtClean="0"/>
                        </a:p>
                        <a:p>
                          <a:endParaRPr lang="uk-UA" dirty="0" smtClean="0"/>
                        </a:p>
                        <a:p>
                          <a:endParaRPr lang="uk-UA" dirty="0" smtClean="0"/>
                        </a:p>
                        <a:p>
                          <a:endParaRPr lang="uk-UA" dirty="0" smtClean="0"/>
                        </a:p>
                        <a:p>
                          <a:r>
                            <a:rPr lang="uk-UA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uk-UA" sz="2400" b="1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Розв’язати рівняння:</a:t>
                          </a:r>
                          <a:r>
                            <a:rPr lang="ru-RU" sz="2400" b="1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/>
                          </a:r>
                          <a:br>
                            <a:rPr lang="ru-RU" sz="2400" b="1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a:br>
                          <a:endParaRPr lang="ru-RU" sz="2400" b="1" i="1" kern="1200" dirty="0" smtClean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lvl="0"/>
                          <a:r>
                            <a:rPr lang="ru-RU" sz="2400" b="1" i="1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1)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ru-RU" sz="2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>
                                  <m:r>
                                    <a:rPr lang="uk-UA" sz="2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𝟓</m:t>
                                  </m:r>
                                </m:deg>
                                <m:e>
                                  <m:r>
                                    <a:rPr lang="uk-UA" sz="2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х+</m:t>
                                  </m:r>
                                  <m:r>
                                    <a:rPr lang="uk-UA" sz="2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lang="uk-UA" sz="2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uk-UA" sz="2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uk-UA" sz="2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uk-UA" sz="2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</m:oMath>
                          </a14:m>
                          <a:r>
                            <a:rPr lang="uk-UA" sz="2400" b="1" i="1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</a:t>
                          </a:r>
                          <a:endParaRPr lang="uk-UA" sz="2400" b="1" i="1" kern="1200" dirty="0" smtClean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lvl="0"/>
                          <a:r>
                            <a:rPr lang="uk-UA" sz="2400" b="1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ru-RU" sz="2400" b="1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2)</a:t>
                          </a:r>
                          <a14:m>
                            <m:oMath xmlns:m="http://schemas.openxmlformats.org/officeDocument/2006/math">
                              <m:r>
                                <a:rPr lang="uk-UA" sz="2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2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uk-UA" sz="2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х−</m:t>
                                  </m:r>
                                  <m:r>
                                    <a:rPr lang="uk-UA" sz="2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uk-UA" sz="2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=−</m:t>
                              </m:r>
                              <m:r>
                                <a:rPr lang="uk-UA" sz="2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oMath>
                          </a14:m>
                          <a:endParaRPr lang="ru-RU" sz="2400" b="1" i="1" kern="1200" dirty="0" smtClean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lvl="0"/>
                          <a:r>
                            <a:rPr lang="ru-RU" sz="2400" b="1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3)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ru-RU" sz="2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>
                                  <m:r>
                                    <a:rPr lang="uk-UA" sz="2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𝟔</m:t>
                                  </m:r>
                                </m:deg>
                                <m:e>
                                  <m:r>
                                    <a:rPr lang="uk-UA" sz="2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х−</m:t>
                                  </m:r>
                                  <m:r>
                                    <a:rPr lang="uk-UA" sz="2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𝟒</m:t>
                                  </m:r>
                                </m:e>
                              </m:rad>
                              <m:r>
                                <a:rPr lang="uk-UA" sz="2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lang="uk-UA" sz="2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uk-UA" sz="2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uk-UA" sz="2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</m:oMath>
                          </a14:m>
                          <a:endParaRPr lang="ru-RU" sz="2400" b="1" i="1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lvl="0"/>
                          <a:r>
                            <a:rPr lang="uk-UA" sz="2400" b="1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4)</a:t>
                          </a:r>
                          <a14:m>
                            <m:oMath xmlns:m="http://schemas.openxmlformats.org/officeDocument/2006/math">
                              <m:r>
                                <a:rPr lang="uk-UA" sz="2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2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uk-UA" sz="2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х+</m:t>
                                  </m:r>
                                  <m:r>
                                    <a:rPr lang="uk-UA" sz="2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𝟓</m:t>
                                  </m:r>
                                </m:e>
                              </m:rad>
                              <m:r>
                                <a:rPr lang="uk-UA" sz="2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uk-UA" sz="2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uk-UA" sz="2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uk-UA" sz="2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oMath>
                          </a14:m>
                          <a:endParaRPr lang="ru-RU" sz="2400" b="1" i="1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lvl="0"/>
                          <a:r>
                            <a:rPr lang="ru-RU" sz="2400" b="1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5)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ru-RU" sz="2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>
                                  <m:r>
                                    <a:rPr lang="uk-UA" sz="2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deg>
                                <m:e>
                                  <m:r>
                                    <a:rPr lang="uk-UA" sz="2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х</m:t>
                                  </m:r>
                                </m:e>
                              </m:rad>
                              <m:r>
                                <a:rPr lang="uk-UA" sz="2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=−</m:t>
                              </m:r>
                              <m:r>
                                <a:rPr lang="uk-UA" sz="2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𝟓</m:t>
                              </m:r>
                            </m:oMath>
                          </a14:m>
                          <a:endParaRPr lang="ru-RU" sz="2400" b="1" i="1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r>
                            <a:rPr lang="uk-UA" sz="2400" b="1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6)</a:t>
                          </a:r>
                          <a14:m>
                            <m:oMath xmlns:m="http://schemas.openxmlformats.org/officeDocument/2006/math">
                              <m:r>
                                <a:rPr lang="uk-UA" sz="2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ad>
                                <m:radPr>
                                  <m:ctrlPr>
                                    <a:rPr lang="ru-RU" sz="2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>
                                  <m:r>
                                    <a:rPr lang="uk-UA" sz="2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𝟒</m:t>
                                  </m:r>
                                </m:deg>
                                <m:e>
                                  <m:r>
                                    <a:rPr lang="uk-UA" sz="2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х+</m:t>
                                  </m:r>
                                  <m:r>
                                    <a:rPr lang="uk-UA" sz="2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𝟖𝟒</m:t>
                                  </m:r>
                                </m:e>
                              </m:rad>
                              <m:r>
                                <a:rPr lang="uk-UA" sz="2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uk-UA" sz="2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oMath>
                          </a14:m>
                          <a:r>
                            <a:rPr lang="uk-UA" sz="2400" b="1" i="1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/>
                          </a:r>
                          <a:br>
                            <a:rPr lang="uk-UA" sz="2400" b="1" i="1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a:br>
                          <a:endParaRPr lang="ru-RU" sz="240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40233401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4349396"/>
                  </p:ext>
                </p:extLst>
              </p:nvPr>
            </p:nvGraphicFramePr>
            <p:xfrm>
              <a:off x="683568" y="620688"/>
              <a:ext cx="7920880" cy="55446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60440">
                      <a:extLst>
                        <a:ext uri="{9D8B030D-6E8A-4147-A177-3AD203B41FA5}">
                          <a16:colId xmlns:a16="http://schemas.microsoft.com/office/drawing/2014/main" val="720630316"/>
                        </a:ext>
                      </a:extLst>
                    </a:gridCol>
                    <a:gridCol w="3960440">
                      <a:extLst>
                        <a:ext uri="{9D8B030D-6E8A-4147-A177-3AD203B41FA5}">
                          <a16:colId xmlns:a16="http://schemas.microsoft.com/office/drawing/2014/main" val="2947405746"/>
                        </a:ext>
                      </a:extLst>
                    </a:gridCol>
                  </a:tblGrid>
                  <a:tr h="10443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3200" dirty="0" smtClean="0"/>
                            <a:t>І   варіант</a:t>
                          </a:r>
                          <a:endParaRPr lang="ru-R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3200" dirty="0" smtClean="0"/>
                            <a:t>ІІ  варіант</a:t>
                          </a:r>
                          <a:endParaRPr lang="ru-RU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7381335"/>
                      </a:ext>
                    </a:extLst>
                  </a:tr>
                  <a:tr h="450030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4"/>
                          <a:stretch>
                            <a:fillRect l="-154" t="-24899" r="-100615" b="-2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4"/>
                          <a:stretch>
                            <a:fillRect l="-100154" t="-24899" r="-615" b="-2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23340180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664134"/>
              </p:ext>
            </p:extLst>
          </p:nvPr>
        </p:nvGraphicFramePr>
        <p:xfrm>
          <a:off x="827584" y="1772816"/>
          <a:ext cx="3600402" cy="7416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00067">
                  <a:extLst>
                    <a:ext uri="{9D8B030D-6E8A-4147-A177-3AD203B41FA5}">
                      <a16:colId xmlns="" xmlns:a16="http://schemas.microsoft.com/office/drawing/2014/main" val="803513278"/>
                    </a:ext>
                  </a:extLst>
                </a:gridCol>
                <a:gridCol w="600067">
                  <a:extLst>
                    <a:ext uri="{9D8B030D-6E8A-4147-A177-3AD203B41FA5}">
                      <a16:colId xmlns="" xmlns:a16="http://schemas.microsoft.com/office/drawing/2014/main" val="3523306439"/>
                    </a:ext>
                  </a:extLst>
                </a:gridCol>
                <a:gridCol w="600067">
                  <a:extLst>
                    <a:ext uri="{9D8B030D-6E8A-4147-A177-3AD203B41FA5}">
                      <a16:colId xmlns="" xmlns:a16="http://schemas.microsoft.com/office/drawing/2014/main" val="2708327297"/>
                    </a:ext>
                  </a:extLst>
                </a:gridCol>
                <a:gridCol w="600067">
                  <a:extLst>
                    <a:ext uri="{9D8B030D-6E8A-4147-A177-3AD203B41FA5}">
                      <a16:colId xmlns="" xmlns:a16="http://schemas.microsoft.com/office/drawing/2014/main" val="1497001880"/>
                    </a:ext>
                  </a:extLst>
                </a:gridCol>
                <a:gridCol w="600067">
                  <a:extLst>
                    <a:ext uri="{9D8B030D-6E8A-4147-A177-3AD203B41FA5}">
                      <a16:colId xmlns="" xmlns:a16="http://schemas.microsoft.com/office/drawing/2014/main" val="2669007251"/>
                    </a:ext>
                  </a:extLst>
                </a:gridCol>
                <a:gridCol w="600067">
                  <a:extLst>
                    <a:ext uri="{9D8B030D-6E8A-4147-A177-3AD203B41FA5}">
                      <a16:colId xmlns="" xmlns:a16="http://schemas.microsoft.com/office/drawing/2014/main" val="1952803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-32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1911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53689219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338392"/>
              </p:ext>
            </p:extLst>
          </p:nvPr>
        </p:nvGraphicFramePr>
        <p:xfrm>
          <a:off x="4788026" y="1791575"/>
          <a:ext cx="3672408" cy="7416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12068">
                  <a:extLst>
                    <a:ext uri="{9D8B030D-6E8A-4147-A177-3AD203B41FA5}">
                      <a16:colId xmlns="" xmlns:a16="http://schemas.microsoft.com/office/drawing/2014/main" val="803513278"/>
                    </a:ext>
                  </a:extLst>
                </a:gridCol>
                <a:gridCol w="612068">
                  <a:extLst>
                    <a:ext uri="{9D8B030D-6E8A-4147-A177-3AD203B41FA5}">
                      <a16:colId xmlns="" xmlns:a16="http://schemas.microsoft.com/office/drawing/2014/main" val="3523306439"/>
                    </a:ext>
                  </a:extLst>
                </a:gridCol>
                <a:gridCol w="612068">
                  <a:extLst>
                    <a:ext uri="{9D8B030D-6E8A-4147-A177-3AD203B41FA5}">
                      <a16:colId xmlns="" xmlns:a16="http://schemas.microsoft.com/office/drawing/2014/main" val="2708327297"/>
                    </a:ext>
                  </a:extLst>
                </a:gridCol>
                <a:gridCol w="612068">
                  <a:extLst>
                    <a:ext uri="{9D8B030D-6E8A-4147-A177-3AD203B41FA5}">
                      <a16:colId xmlns="" xmlns:a16="http://schemas.microsoft.com/office/drawing/2014/main" val="1497001880"/>
                    </a:ext>
                  </a:extLst>
                </a:gridCol>
                <a:gridCol w="612068">
                  <a:extLst>
                    <a:ext uri="{9D8B030D-6E8A-4147-A177-3AD203B41FA5}">
                      <a16:colId xmlns="" xmlns:a16="http://schemas.microsoft.com/office/drawing/2014/main" val="2669007251"/>
                    </a:ext>
                  </a:extLst>
                </a:gridCol>
                <a:gridCol w="612068">
                  <a:extLst>
                    <a:ext uri="{9D8B030D-6E8A-4147-A177-3AD203B41FA5}">
                      <a16:colId xmlns="" xmlns:a16="http://schemas.microsoft.com/office/drawing/2014/main" val="1952803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-125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1911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53689219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30921" y="1903483"/>
            <a:ext cx="3509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РЕНЕ   ДЕКАРТ</a:t>
            </a:r>
            <a:endParaRPr lang="ru-RU" sz="36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4128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921" y="2457198"/>
            <a:ext cx="3397064" cy="38329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026" y="2470306"/>
            <a:ext cx="3528390" cy="38352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34120" y="1840211"/>
            <a:ext cx="3626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ІСААК НЬЮТОН</a:t>
            </a:r>
            <a:endParaRPr lang="ru-RU" sz="3600" b="1" i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7" name="Picture 26" descr="AG0037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737" y="5498718"/>
            <a:ext cx="1364018" cy="131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86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2276" y="488187"/>
            <a:ext cx="6048672" cy="9769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Способи  розв’язування ірраціональних  рівнянь</a:t>
            </a:r>
            <a:endParaRPr lang="ru-RU" sz="2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Выноска 2 5"/>
          <p:cNvSpPr/>
          <p:nvPr/>
        </p:nvSpPr>
        <p:spPr>
          <a:xfrm>
            <a:off x="3927798" y="1659512"/>
            <a:ext cx="4726282" cy="847531"/>
          </a:xfrm>
          <a:prstGeom prst="borderCallout2">
            <a:avLst>
              <a:gd name="adj1" fmla="val 48512"/>
              <a:gd name="adj2" fmla="val -1412"/>
              <a:gd name="adj3" fmla="val 49094"/>
              <a:gd name="adj4" fmla="val -6389"/>
              <a:gd name="adj5" fmla="val -15501"/>
              <a:gd name="adj6" fmla="val -6633"/>
            </a:avLst>
          </a:prstGeom>
          <a:solidFill>
            <a:srgbClr val="CC00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Monotype Corsiva" panose="03010101010201010101" pitchFamily="66" charset="0"/>
              </a:rPr>
              <a:t>1. Піднесення  обох  частин рівняння до одного </a:t>
            </a:r>
            <a:r>
              <a:rPr lang="uk-UA" sz="3200" b="1" dirty="0" err="1" smtClean="0">
                <a:latin typeface="Monotype Corsiva" panose="03010101010201010101" pitchFamily="66" charset="0"/>
              </a:rPr>
              <a:t>степеня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8" name="Выноска 2 7"/>
          <p:cNvSpPr/>
          <p:nvPr/>
        </p:nvSpPr>
        <p:spPr>
          <a:xfrm>
            <a:off x="3676279" y="2673006"/>
            <a:ext cx="4821377" cy="780004"/>
          </a:xfrm>
          <a:prstGeom prst="borderCallout2">
            <a:avLst>
              <a:gd name="adj1" fmla="val 53104"/>
              <a:gd name="adj2" fmla="val -1271"/>
              <a:gd name="adj3" fmla="val 51721"/>
              <a:gd name="adj4" fmla="val -10740"/>
              <a:gd name="adj5" fmla="val -145773"/>
              <a:gd name="adj6" fmla="val -10514"/>
            </a:avLst>
          </a:prstGeom>
          <a:solidFill>
            <a:schemeClr val="accent4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Monotype Corsiva" panose="03010101010201010101" pitchFamily="66" charset="0"/>
              </a:rPr>
              <a:t>2. Заміна   змінних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sp>
        <p:nvSpPr>
          <p:cNvPr id="9" name="Выноска 2 8"/>
          <p:cNvSpPr/>
          <p:nvPr/>
        </p:nvSpPr>
        <p:spPr>
          <a:xfrm>
            <a:off x="3021694" y="3618973"/>
            <a:ext cx="5128288" cy="872502"/>
          </a:xfrm>
          <a:prstGeom prst="borderCallout2">
            <a:avLst>
              <a:gd name="adj1" fmla="val 53138"/>
              <a:gd name="adj2" fmla="val -811"/>
              <a:gd name="adj3" fmla="val 51501"/>
              <a:gd name="adj4" fmla="val -9981"/>
              <a:gd name="adj5" fmla="val -239570"/>
              <a:gd name="adj6" fmla="val -9892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Monotype Corsiva" panose="03010101010201010101" pitchFamily="66" charset="0"/>
              </a:rPr>
              <a:t>3.Розкладання на  множники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Выноска 2 9"/>
              <p:cNvSpPr/>
              <p:nvPr/>
            </p:nvSpPr>
            <p:spPr>
              <a:xfrm>
                <a:off x="2411845" y="4657438"/>
                <a:ext cx="6039542" cy="1113488"/>
              </a:xfrm>
              <a:prstGeom prst="borderCallout2">
                <a:avLst>
                  <a:gd name="adj1" fmla="val 48262"/>
                  <a:gd name="adj2" fmla="val -1024"/>
                  <a:gd name="adj3" fmla="val 50828"/>
                  <a:gd name="adj4" fmla="val -9587"/>
                  <a:gd name="adj5" fmla="val -292969"/>
                  <a:gd name="adj6" fmla="val -8752"/>
                </a:avLst>
              </a:prstGeom>
              <a:solidFill>
                <a:srgbClr val="00B05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3200" b="1" dirty="0" smtClean="0">
                    <a:latin typeface="Monotype Corsiva" panose="03010101010201010101" pitchFamily="66" charset="0"/>
                  </a:rPr>
                  <a:t>4.Використання властивостей  функції  у=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uk-UA" sz="3200" b="1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sty m:val="p"/>
                            <m:brk m:alnAt="7"/>
                          </m:rPr>
                          <a:rPr lang="en-US" sz="3200" b="1" i="1" smtClean="0">
                            <a:latin typeface="Cambria Math" panose="02040503050406030204" pitchFamily="18" charset="0"/>
                          </a:rPr>
                          <m:t>n</m:t>
                        </m:r>
                      </m:deg>
                      <m:e>
                        <m:r>
                          <a:rPr lang="uk-UA" sz="3200" b="1" i="1" smtClean="0">
                            <a:latin typeface="Cambria Math" panose="02040503050406030204" pitchFamily="18" charset="0"/>
                          </a:rPr>
                          <m:t>х</m:t>
                        </m:r>
                      </m:e>
                    </m:rad>
                  </m:oMath>
                </a14:m>
                <a:endParaRPr lang="ru-RU" sz="3200" b="1" dirty="0">
                  <a:latin typeface="Monotype Corsiva" panose="03010101010201010101" pitchFamily="66" charset="0"/>
                </a:endParaRPr>
              </a:p>
            </p:txBody>
          </p:sp>
        </mc:Choice>
        <mc:Fallback xmlns="">
          <p:sp>
            <p:nvSpPr>
              <p:cNvPr id="10" name="Выноска 2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845" y="4657438"/>
                <a:ext cx="6039542" cy="1113488"/>
              </a:xfrm>
              <a:prstGeom prst="borderCallout2">
                <a:avLst>
                  <a:gd name="adj1" fmla="val 48262"/>
                  <a:gd name="adj2" fmla="val -1024"/>
                  <a:gd name="adj3" fmla="val 50828"/>
                  <a:gd name="adj4" fmla="val -9587"/>
                  <a:gd name="adj5" fmla="val -292969"/>
                  <a:gd name="adj6" fmla="val -8752"/>
                </a:avLst>
              </a:prstGeom>
              <a:blipFill>
                <a:blip r:embed="rId2"/>
                <a:stretch>
                  <a:fillRect b="-4022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7" descr="CRCTR49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811" y="1487334"/>
            <a:ext cx="299966" cy="9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7" descr="CRCTR49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963" y="2574196"/>
            <a:ext cx="312848" cy="9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7" descr="CRCTR49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115" y="3514523"/>
            <a:ext cx="312848" cy="9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sov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65041"/>
            <a:ext cx="1547664" cy="119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7" descr="CRCTR49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421" y="4751813"/>
            <a:ext cx="299966" cy="9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81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404664"/>
            <a:ext cx="802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latin typeface="Monotype Corsiva" panose="03010101010201010101" pitchFamily="66" charset="0"/>
              </a:rPr>
              <a:t>Поставити у  відповідність  записаному  рівнянню  номер  метода, </a:t>
            </a:r>
          </a:p>
          <a:p>
            <a:pPr algn="ctr"/>
            <a:r>
              <a:rPr lang="uk-UA" sz="2400" b="1" dirty="0" smtClean="0">
                <a:latin typeface="Monotype Corsiva" panose="03010101010201010101" pitchFamily="66" charset="0"/>
              </a:rPr>
              <a:t>який застосовується для його розв’язання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517873" y="1556792"/>
            <a:ext cx="1606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 варіант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5580111" y="1556792"/>
            <a:ext cx="2038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  варіант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Таблица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264409"/>
                  </p:ext>
                </p:extLst>
              </p:nvPr>
            </p:nvGraphicFramePr>
            <p:xfrm>
              <a:off x="323528" y="2132856"/>
              <a:ext cx="4032449" cy="24845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80700">
                      <a:extLst>
                        <a:ext uri="{9D8B030D-6E8A-4147-A177-3AD203B41FA5}">
                          <a16:colId xmlns="" xmlns:a16="http://schemas.microsoft.com/office/drawing/2014/main" val="2976128216"/>
                        </a:ext>
                      </a:extLst>
                    </a:gridCol>
                    <a:gridCol w="325641">
                      <a:extLst>
                        <a:ext uri="{9D8B030D-6E8A-4147-A177-3AD203B41FA5}">
                          <a16:colId xmlns="" xmlns:a16="http://schemas.microsoft.com/office/drawing/2014/main" val="4041666531"/>
                        </a:ext>
                      </a:extLst>
                    </a:gridCol>
                    <a:gridCol w="366627">
                      <a:extLst>
                        <a:ext uri="{9D8B030D-6E8A-4147-A177-3AD203B41FA5}">
                          <a16:colId xmlns="" xmlns:a16="http://schemas.microsoft.com/office/drawing/2014/main" val="27308805"/>
                        </a:ext>
                      </a:extLst>
                    </a:gridCol>
                    <a:gridCol w="394503">
                      <a:extLst>
                        <a:ext uri="{9D8B030D-6E8A-4147-A177-3AD203B41FA5}">
                          <a16:colId xmlns="" xmlns:a16="http://schemas.microsoft.com/office/drawing/2014/main" val="2898304948"/>
                        </a:ext>
                      </a:extLst>
                    </a:gridCol>
                    <a:gridCol w="264978">
                      <a:extLst>
                        <a:ext uri="{9D8B030D-6E8A-4147-A177-3AD203B41FA5}">
                          <a16:colId xmlns="" xmlns:a16="http://schemas.microsoft.com/office/drawing/2014/main" val="660969082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r>
                            <a:rPr lang="uk-UA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рівняння</a:t>
                          </a:r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r>
                            <a:rPr lang="uk-UA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Методи розв’язання</a:t>
                          </a:r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84991059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uk-UA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uk-UA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uk-UA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2879705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uk-UA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1) </a:t>
                          </a:r>
                          <a14:m>
                            <m:oMath xmlns:m="http://schemas.openxmlformats.org/officeDocument/2006/math">
                              <m:r>
                                <a:rPr lang="uk-UA" sz="1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ad>
                                <m:radPr>
                                  <m:ctrlPr>
                                    <a:rPr lang="uk-UA" sz="16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uk-UA" sz="16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g>
                                <m:e>
                                  <m:r>
                                    <a:rPr lang="uk-UA" sz="16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х+</m:t>
                                  </m:r>
                                  <m:r>
                                    <a:rPr lang="uk-UA" sz="16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rad>
                              <m:r>
                                <a:rPr lang="uk-UA" sz="1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ad>
                                <m:radPr>
                                  <m:ctrlPr>
                                    <a:rPr lang="uk-UA" sz="16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uk-UA" sz="16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g>
                                <m:e>
                                  <m:r>
                                    <a:rPr lang="uk-UA" sz="16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х+</m:t>
                                  </m:r>
                                  <m:r>
                                    <a:rPr lang="uk-UA" sz="16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rad>
                              <m:r>
                                <a:rPr lang="uk-UA" sz="1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uk-UA" sz="1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oMath>
                          </a14:m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897306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uk-UA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uk-UA" sz="16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uk-UA" sz="16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х</m:t>
                                  </m:r>
                                </m:e>
                                <m:sup>
                                  <m:r>
                                    <a:rPr lang="uk-UA" sz="16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uk-UA" sz="16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uk-UA" sz="16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х+</m:t>
                                  </m:r>
                                  <m:r>
                                    <a:rPr lang="uk-UA" sz="16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e>
                              </m:rad>
                              <m:r>
                                <a:rPr lang="uk-UA" sz="1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uk-UA" sz="1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𝟒𝟗</m:t>
                              </m:r>
                              <m:rad>
                                <m:radPr>
                                  <m:degHide m:val="on"/>
                                  <m:ctrlPr>
                                    <a:rPr lang="uk-UA" sz="16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uk-UA" sz="16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х+</m:t>
                                  </m:r>
                                  <m:r>
                                    <a:rPr lang="uk-UA" sz="16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e>
                              </m:rad>
                              <m:r>
                                <a:rPr lang="uk-UA" sz="1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uk-UA" sz="1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8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1490519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uk-UA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3)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uk-UA" sz="16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uk-UA" sz="1600" b="1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uk-UA" sz="1600" b="1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х</m:t>
                                      </m:r>
                                    </m:e>
                                    <m:sup>
                                      <m:r>
                                        <a:rPr lang="uk-UA" sz="1600" b="1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uk-UA" sz="16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uk-UA" sz="16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uk-UA" sz="16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х+</m:t>
                                  </m:r>
                                  <m:r>
                                    <a:rPr lang="uk-UA" sz="16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𝟏𝟎</m:t>
                                  </m:r>
                                </m:e>
                              </m:rad>
                              <m:r>
                                <a:rPr lang="uk-UA" sz="1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uk-UA" sz="1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uk-UA" sz="1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х−</m:t>
                              </m:r>
                              <m:r>
                                <a:rPr lang="uk-UA" sz="1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oMath>
                          </a14:m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8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3999456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uk-UA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uk-UA" sz="16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uk-UA" sz="16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uk-UA" sz="16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х−</m:t>
                                  </m:r>
                                  <m:r>
                                    <a:rPr lang="uk-UA" sz="16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𝟏𝟎</m:t>
                                  </m:r>
                                </m:e>
                              </m:rad>
                              <m:r>
                                <a:rPr lang="uk-UA" sz="1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uk-UA" sz="16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uk-UA" sz="16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uk-UA" sz="16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−х</m:t>
                                  </m:r>
                                </m:e>
                              </m:rad>
                              <m:r>
                                <a:rPr lang="uk-UA" sz="1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uk-UA" sz="1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𝟗</m:t>
                              </m:r>
                            </m:oMath>
                          </a14:m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8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585763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Таблица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264409"/>
                  </p:ext>
                </p:extLst>
              </p:nvPr>
            </p:nvGraphicFramePr>
            <p:xfrm>
              <a:off x="323528" y="2132856"/>
              <a:ext cx="4032449" cy="24845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80700">
                      <a:extLst>
                        <a:ext uri="{9D8B030D-6E8A-4147-A177-3AD203B41FA5}">
                          <a16:colId xmlns:a16="http://schemas.microsoft.com/office/drawing/2014/main" val="2976128216"/>
                        </a:ext>
                      </a:extLst>
                    </a:gridCol>
                    <a:gridCol w="325641">
                      <a:extLst>
                        <a:ext uri="{9D8B030D-6E8A-4147-A177-3AD203B41FA5}">
                          <a16:colId xmlns:a16="http://schemas.microsoft.com/office/drawing/2014/main" val="4041666531"/>
                        </a:ext>
                      </a:extLst>
                    </a:gridCol>
                    <a:gridCol w="366627">
                      <a:extLst>
                        <a:ext uri="{9D8B030D-6E8A-4147-A177-3AD203B41FA5}">
                          <a16:colId xmlns:a16="http://schemas.microsoft.com/office/drawing/2014/main" val="27308805"/>
                        </a:ext>
                      </a:extLst>
                    </a:gridCol>
                    <a:gridCol w="394503">
                      <a:extLst>
                        <a:ext uri="{9D8B030D-6E8A-4147-A177-3AD203B41FA5}">
                          <a16:colId xmlns:a16="http://schemas.microsoft.com/office/drawing/2014/main" val="2898304948"/>
                        </a:ext>
                      </a:extLst>
                    </a:gridCol>
                    <a:gridCol w="264978">
                      <a:extLst>
                        <a:ext uri="{9D8B030D-6E8A-4147-A177-3AD203B41FA5}">
                          <a16:colId xmlns:a16="http://schemas.microsoft.com/office/drawing/2014/main" val="660969082"/>
                        </a:ext>
                      </a:extLst>
                    </a:gridCol>
                  </a:tblGrid>
                  <a:tr h="579120">
                    <a:tc rowSpan="2">
                      <a:txBody>
                        <a:bodyPr/>
                        <a:lstStyle/>
                        <a:p>
                          <a:r>
                            <a:rPr lang="uk-UA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рівняння</a:t>
                          </a:r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r>
                            <a:rPr lang="uk-UA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Методи розв’язання</a:t>
                          </a:r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991059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uk-UA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uk-UA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uk-UA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8797058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82" t="-239394" r="-5159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897306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82" t="-367213" r="-5159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8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49051902"/>
                      </a:ext>
                    </a:extLst>
                  </a:tr>
                  <a:tr h="39662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82" t="-438462" r="-51591" b="-1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8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999456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82" t="-573770" r="-51591" b="-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8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585763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Таблица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9158946"/>
                  </p:ext>
                </p:extLst>
              </p:nvPr>
            </p:nvGraphicFramePr>
            <p:xfrm>
              <a:off x="4562461" y="2132856"/>
              <a:ext cx="4113994" cy="245935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18619">
                      <a:extLst>
                        <a:ext uri="{9D8B030D-6E8A-4147-A177-3AD203B41FA5}">
                          <a16:colId xmlns="" xmlns:a16="http://schemas.microsoft.com/office/drawing/2014/main" val="2976128216"/>
                        </a:ext>
                      </a:extLst>
                    </a:gridCol>
                    <a:gridCol w="369582">
                      <a:extLst>
                        <a:ext uri="{9D8B030D-6E8A-4147-A177-3AD203B41FA5}">
                          <a16:colId xmlns="" xmlns:a16="http://schemas.microsoft.com/office/drawing/2014/main" val="4041666531"/>
                        </a:ext>
                      </a:extLst>
                    </a:gridCol>
                    <a:gridCol w="295666">
                      <a:extLst>
                        <a:ext uri="{9D8B030D-6E8A-4147-A177-3AD203B41FA5}">
                          <a16:colId xmlns="" xmlns:a16="http://schemas.microsoft.com/office/drawing/2014/main" val="27308805"/>
                        </a:ext>
                      </a:extLst>
                    </a:gridCol>
                    <a:gridCol w="369582">
                      <a:extLst>
                        <a:ext uri="{9D8B030D-6E8A-4147-A177-3AD203B41FA5}">
                          <a16:colId xmlns="" xmlns:a16="http://schemas.microsoft.com/office/drawing/2014/main" val="2898304948"/>
                        </a:ext>
                      </a:extLst>
                    </a:gridCol>
                    <a:gridCol w="260545">
                      <a:extLst>
                        <a:ext uri="{9D8B030D-6E8A-4147-A177-3AD203B41FA5}">
                          <a16:colId xmlns="" xmlns:a16="http://schemas.microsoft.com/office/drawing/2014/main" val="660969082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r>
                            <a:rPr lang="uk-UA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рівняння</a:t>
                          </a:r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r>
                            <a:rPr lang="uk-UA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Методи розв’язання</a:t>
                          </a:r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84991059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uk-UA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uk-UA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uk-UA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2879705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uk-UA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1)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uk-UA" sz="16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uk-UA" sz="1600" b="1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uk-UA" sz="1600" b="1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х</m:t>
                                      </m:r>
                                    </m:e>
                                    <m:sup>
                                      <m:r>
                                        <a:rPr lang="uk-UA" sz="1600" b="1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uk-UA" sz="16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uk-UA" sz="16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uk-UA" sz="16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х+</m:t>
                                  </m:r>
                                  <m:r>
                                    <a:rPr lang="uk-UA" sz="16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𝟏𝟎</m:t>
                                  </m:r>
                                </m:e>
                              </m:rad>
                              <m:r>
                                <a:rPr lang="uk-UA" sz="1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uk-UA" sz="16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uk-UA" sz="16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uk-UA" sz="16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х−</m:t>
                                  </m:r>
                                  <m:r>
                                    <a:rPr lang="uk-UA" sz="16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rad>
                            </m:oMath>
                          </a14:m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897306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uk-UA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2)2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uk-UA" sz="16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uk-UA" sz="16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х−</m:t>
                                  </m:r>
                                  <m:r>
                                    <a:rPr lang="uk-UA" sz="16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rad>
                              <m:r>
                                <a:rPr lang="uk-UA" sz="1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ad>
                                <m:radPr>
                                  <m:ctrlPr>
                                    <a:rPr lang="uk-UA" sz="16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uk-UA" sz="16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g>
                                <m:e>
                                  <m:r>
                                    <a:rPr lang="uk-UA" sz="16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х−</m:t>
                                  </m:r>
                                  <m:r>
                                    <a:rPr lang="uk-UA" sz="16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rad>
                              <m:r>
                                <a:rPr lang="uk-UA" sz="1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uk-UA" sz="1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oMath>
                          </a14:m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1490519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uk-UA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3)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uk-UA" sz="16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uk-UA" sz="16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х−</m:t>
                                  </m:r>
                                  <m:r>
                                    <a:rPr lang="uk-UA" sz="16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e>
                              </m:rad>
                              <m:r>
                                <a:rPr lang="uk-UA" sz="1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uk-UA" sz="1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ad>
                                <m:radPr>
                                  <m:degHide m:val="on"/>
                                  <m:ctrlPr>
                                    <a:rPr lang="uk-UA" sz="16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uk-UA" sz="16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uk-UA" sz="16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−х</m:t>
                                  </m:r>
                                </m:e>
                              </m:rad>
                              <m:r>
                                <a:rPr lang="uk-UA" sz="1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=х−</m:t>
                              </m:r>
                              <m:r>
                                <a:rPr lang="uk-UA" sz="1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oMath>
                          </a14:m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3999456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uk-UA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4) (х+3)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uk-UA" sz="16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uk-UA" sz="16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х−</m:t>
                                  </m:r>
                                  <m:r>
                                    <a:rPr lang="uk-UA" sz="16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rad>
                              <m:r>
                                <a:rPr lang="uk-UA" sz="1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uk-UA" sz="1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ad>
                                <m:radPr>
                                  <m:degHide m:val="on"/>
                                  <m:ctrlPr>
                                    <a:rPr lang="uk-UA" sz="16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uk-UA" sz="1600" b="1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uk-UA" sz="1600" b="1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х</m:t>
                                      </m:r>
                                    </m:e>
                                    <m:sup>
                                      <m:r>
                                        <a:rPr lang="uk-UA" sz="1600" b="1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uk-UA" sz="16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uk-UA" sz="16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rad>
                            </m:oMath>
                          </a14:m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585763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Таблица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9158946"/>
                  </p:ext>
                </p:extLst>
              </p:nvPr>
            </p:nvGraphicFramePr>
            <p:xfrm>
              <a:off x="4562461" y="2132856"/>
              <a:ext cx="4113994" cy="245935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18619">
                      <a:extLst>
                        <a:ext uri="{9D8B030D-6E8A-4147-A177-3AD203B41FA5}">
                          <a16:colId xmlns:a16="http://schemas.microsoft.com/office/drawing/2014/main" val="2976128216"/>
                        </a:ext>
                      </a:extLst>
                    </a:gridCol>
                    <a:gridCol w="369582">
                      <a:extLst>
                        <a:ext uri="{9D8B030D-6E8A-4147-A177-3AD203B41FA5}">
                          <a16:colId xmlns:a16="http://schemas.microsoft.com/office/drawing/2014/main" val="4041666531"/>
                        </a:ext>
                      </a:extLst>
                    </a:gridCol>
                    <a:gridCol w="295666">
                      <a:extLst>
                        <a:ext uri="{9D8B030D-6E8A-4147-A177-3AD203B41FA5}">
                          <a16:colId xmlns:a16="http://schemas.microsoft.com/office/drawing/2014/main" val="27308805"/>
                        </a:ext>
                      </a:extLst>
                    </a:gridCol>
                    <a:gridCol w="369582">
                      <a:extLst>
                        <a:ext uri="{9D8B030D-6E8A-4147-A177-3AD203B41FA5}">
                          <a16:colId xmlns:a16="http://schemas.microsoft.com/office/drawing/2014/main" val="2898304948"/>
                        </a:ext>
                      </a:extLst>
                    </a:gridCol>
                    <a:gridCol w="260545">
                      <a:extLst>
                        <a:ext uri="{9D8B030D-6E8A-4147-A177-3AD203B41FA5}">
                          <a16:colId xmlns:a16="http://schemas.microsoft.com/office/drawing/2014/main" val="660969082"/>
                        </a:ext>
                      </a:extLst>
                    </a:gridCol>
                  </a:tblGrid>
                  <a:tr h="579120">
                    <a:tc rowSpan="2">
                      <a:txBody>
                        <a:bodyPr/>
                        <a:lstStyle/>
                        <a:p>
                          <a:r>
                            <a:rPr lang="uk-UA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рівняння</a:t>
                          </a:r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r>
                            <a:rPr lang="uk-UA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Методи розв’язання</a:t>
                          </a:r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991059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uk-UA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uk-UA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uk-UA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87970587"/>
                      </a:ext>
                    </a:extLst>
                  </a:tr>
                  <a:tr h="39662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2" t="-239394" r="-46868" b="-29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897306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2" t="-367213" r="-46868" b="-2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490519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2" t="-467213" r="-46868" b="-1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99945603"/>
                      </a:ext>
                    </a:extLst>
                  </a:tr>
                  <a:tr h="37109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2" t="-567213" r="-46868" b="-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585763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7363188" y="3068959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+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0932" y="4155692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+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92824" y="3694027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+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60082" y="3375106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+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34357" y="3031039"/>
            <a:ext cx="346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+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13055" y="4130546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+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27633" y="3362533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+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01294" y="3824198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+</a:t>
            </a:r>
            <a:endParaRPr lang="ru-RU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03321" y="4949417"/>
                <a:ext cx="6514925" cy="1573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uk-UA" sz="2400" b="1" dirty="0" smtClean="0">
                    <a:latin typeface="Monotype Corsiva" panose="03010101010201010101" pitchFamily="66" charset="0"/>
                  </a:rPr>
                  <a:t>Піднесення обох частин рівняння до одного </a:t>
                </a:r>
                <a:r>
                  <a:rPr lang="uk-UA" sz="2400" b="1" dirty="0" err="1" smtClean="0">
                    <a:latin typeface="Monotype Corsiva" panose="03010101010201010101" pitchFamily="66" charset="0"/>
                  </a:rPr>
                  <a:t>степеня</a:t>
                </a:r>
                <a:endParaRPr lang="uk-UA" sz="2400" b="1" dirty="0" smtClean="0">
                  <a:latin typeface="Monotype Corsiva" panose="03010101010201010101" pitchFamily="66" charset="0"/>
                </a:endParaRPr>
              </a:p>
              <a:p>
                <a:pPr marL="342900" indent="-342900">
                  <a:buAutoNum type="arabicPeriod"/>
                </a:pPr>
                <a:r>
                  <a:rPr lang="uk-UA" sz="2400" b="1" dirty="0" smtClean="0">
                    <a:latin typeface="Monotype Corsiva" panose="03010101010201010101" pitchFamily="66" charset="0"/>
                  </a:rPr>
                  <a:t>Заміна змінних</a:t>
                </a:r>
              </a:p>
              <a:p>
                <a:pPr marL="342900" indent="-342900">
                  <a:buAutoNum type="arabicPeriod"/>
                </a:pPr>
                <a:r>
                  <a:rPr lang="uk-UA" sz="2400" b="1" dirty="0" smtClean="0">
                    <a:latin typeface="Monotype Corsiva" panose="03010101010201010101" pitchFamily="66" charset="0"/>
                  </a:rPr>
                  <a:t>Розкладання на множники</a:t>
                </a:r>
              </a:p>
              <a:p>
                <a:pPr marL="342900" indent="-342900">
                  <a:buAutoNum type="arabicPeriod"/>
                </a:pPr>
                <a:r>
                  <a:rPr lang="uk-UA" sz="2400" b="1" dirty="0" smtClean="0">
                    <a:latin typeface="Monotype Corsiva" panose="03010101010201010101" pitchFamily="66" charset="0"/>
                  </a:rPr>
                  <a:t>Використання  властивостей функції 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latin typeface="Cambria Math" panose="02040503050406030204" pitchFamily="18" charset="0"/>
                      </a:rPr>
                      <m:t>у=</m:t>
                    </m:r>
                    <m:rad>
                      <m:radPr>
                        <m:ctrlPr>
                          <a:rPr lang="uk-UA" sz="2400" b="1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deg>
                      <m:e>
                        <m:r>
                          <a:rPr lang="uk-UA" sz="2400" b="1" i="1" smtClean="0">
                            <a:latin typeface="Cambria Math" panose="02040503050406030204" pitchFamily="18" charset="0"/>
                          </a:rPr>
                          <m:t>х</m:t>
                        </m:r>
                      </m:e>
                    </m:rad>
                  </m:oMath>
                </a14:m>
                <a:endParaRPr lang="uk-UA" sz="2400" b="1" dirty="0">
                  <a:latin typeface="Monotype Corsiva" panose="03010101010201010101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21" y="4949417"/>
                <a:ext cx="6514925" cy="1573701"/>
              </a:xfrm>
              <a:prstGeom prst="rect">
                <a:avLst/>
              </a:prstGeom>
              <a:blipFill>
                <a:blip r:embed="rId4"/>
                <a:stretch>
                  <a:fillRect l="-1217" t="-3488" r="-749" b="-81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218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683568" y="980728"/>
                <a:ext cx="7488832" cy="3528392"/>
              </a:xfrm>
            </p:spPr>
            <p:txBody>
              <a:bodyPr>
                <a:normAutofit fontScale="90000"/>
              </a:bodyPr>
              <a:lstStyle/>
              <a:p>
                <a:r>
                  <a:rPr lang="uk-UA" sz="5300" b="1" i="1" dirty="0" smtClean="0">
                    <a:solidFill>
                      <a:srgbClr val="002060"/>
                    </a:solidFill>
                    <a:latin typeface="Monotype Corsiva" panose="03010101010201010101" pitchFamily="66" charset="0"/>
                  </a:rPr>
                  <a:t>Поясніть хід розв’язування  ірраціонального  рівняння:</a:t>
                </a:r>
                <a:br>
                  <a:rPr lang="uk-UA" sz="5300" b="1" i="1" dirty="0" smtClean="0">
                    <a:solidFill>
                      <a:srgbClr val="002060"/>
                    </a:solidFill>
                    <a:latin typeface="Monotype Corsiva" panose="03010101010201010101" pitchFamily="66" charset="0"/>
                  </a:rPr>
                </a:br>
                <a:r>
                  <a:rPr lang="uk-UA" sz="3600" b="1" i="1" dirty="0">
                    <a:solidFill>
                      <a:srgbClr val="002060"/>
                    </a:solidFill>
                    <a:latin typeface="Monotype Corsiva" panose="03010101010201010101" pitchFamily="66" charset="0"/>
                  </a:rPr>
                  <a:t/>
                </a:r>
                <a:br>
                  <a:rPr lang="uk-UA" sz="3600" b="1" i="1" dirty="0">
                    <a:solidFill>
                      <a:srgbClr val="002060"/>
                    </a:solidFill>
                    <a:latin typeface="Monotype Corsiva" panose="03010101010201010101" pitchFamily="66" charset="0"/>
                  </a:rPr>
                </a:br>
                <a:r>
                  <a:rPr lang="uk-UA" sz="3600" b="1" i="1" dirty="0" smtClean="0">
                    <a:solidFill>
                      <a:srgbClr val="002060"/>
                    </a:solidFill>
                    <a:latin typeface="Monotype Corsiva" panose="03010101010201010101" pitchFamily="66" charset="0"/>
                  </a:rPr>
                  <a:t>1)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k-UA" sz="3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х−</m:t>
                        </m:r>
                        <m:r>
                          <a:rPr lang="ru-RU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rad>
                    <m:r>
                      <a:rPr lang="uk-UA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uk-UA" sz="3600" b="1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36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36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−х</m:t>
                        </m:r>
                      </m:e>
                    </m:rad>
                    <m:r>
                      <a:rPr lang="uk-UA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uk-UA" sz="3600" b="1" i="1" dirty="0" smtClean="0">
                    <a:solidFill>
                      <a:srgbClr val="002060"/>
                    </a:solidFill>
                    <a:latin typeface="Monotype Corsiva" panose="03010101010201010101" pitchFamily="66" charset="0"/>
                  </a:rPr>
                  <a:t/>
                </a:r>
                <a:br>
                  <a:rPr lang="uk-UA" sz="3600" b="1" i="1" dirty="0" smtClean="0">
                    <a:solidFill>
                      <a:srgbClr val="002060"/>
                    </a:solidFill>
                    <a:latin typeface="Monotype Corsiva" panose="03010101010201010101" pitchFamily="66" charset="0"/>
                  </a:rPr>
                </a:br>
                <a:r>
                  <a:rPr lang="uk-UA" sz="3600" b="1" i="1" dirty="0" smtClean="0">
                    <a:solidFill>
                      <a:srgbClr val="002060"/>
                    </a:solidFill>
                    <a:latin typeface="Monotype Corsiva" panose="03010101010201010101" pitchFamily="66" charset="0"/>
                  </a:rPr>
                  <a:t/>
                </a:r>
                <a:br>
                  <a:rPr lang="uk-UA" sz="3600" b="1" i="1" dirty="0" smtClean="0">
                    <a:solidFill>
                      <a:srgbClr val="002060"/>
                    </a:solidFill>
                    <a:latin typeface="Monotype Corsiva" panose="03010101010201010101" pitchFamily="66" charset="0"/>
                  </a:rPr>
                </a:br>
                <a:r>
                  <a:rPr lang="uk-UA" sz="3600" b="1" i="1" dirty="0" smtClean="0">
                    <a:solidFill>
                      <a:srgbClr val="002060"/>
                    </a:solidFill>
                    <a:latin typeface="Monotype Corsiva" panose="03010101010201010101" pitchFamily="66" charset="0"/>
                  </a:rPr>
                  <a:t>                   </a:t>
                </a:r>
                <a:br>
                  <a:rPr lang="uk-UA" sz="3600" b="1" i="1" dirty="0" smtClean="0">
                    <a:solidFill>
                      <a:srgbClr val="002060"/>
                    </a:solidFill>
                    <a:latin typeface="Monotype Corsiva" panose="03010101010201010101" pitchFamily="66" charset="0"/>
                  </a:rPr>
                </a:br>
                <a:r>
                  <a:rPr lang="uk-UA" sz="3600" b="1" i="1" dirty="0" smtClean="0">
                    <a:solidFill>
                      <a:srgbClr val="002060"/>
                    </a:solidFill>
                    <a:latin typeface="Monotype Corsiva" panose="03010101010201010101" pitchFamily="66" charset="0"/>
                  </a:rPr>
                  <a:t>                          </a:t>
                </a:r>
                <a:br>
                  <a:rPr lang="uk-UA" sz="3600" b="1" i="1" dirty="0" smtClean="0">
                    <a:solidFill>
                      <a:srgbClr val="002060"/>
                    </a:solidFill>
                    <a:latin typeface="Monotype Corsiva" panose="03010101010201010101" pitchFamily="66" charset="0"/>
                  </a:rPr>
                </a:br>
                <a:endParaRPr lang="ru-RU" sz="3600" b="1" i="1" dirty="0">
                  <a:solidFill>
                    <a:srgbClr val="002060"/>
                  </a:solidFill>
                  <a:latin typeface="Monotype Corsiva" panose="03010101010201010101" pitchFamily="66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3568" y="980728"/>
                <a:ext cx="7488832" cy="3528392"/>
              </a:xfrm>
              <a:blipFill>
                <a:blip r:embed="rId2"/>
                <a:stretch>
                  <a:fillRect l="-3662" t="-134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 descr="sov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4149080"/>
            <a:ext cx="3059832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308304" y="3364250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9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797152"/>
            <a:ext cx="2088232" cy="18083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929764" y="3188599"/>
                <a:ext cx="5378540" cy="976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sz="3600" b="1" i="1" dirty="0">
                    <a:solidFill>
                      <a:srgbClr val="002060"/>
                    </a:solidFill>
                    <a:latin typeface="Monotype Corsiva" panose="03010101010201010101" pitchFamily="66" charset="0"/>
                    <a:ea typeface="+mj-ea"/>
                    <a:cs typeface="+mj-cs"/>
                  </a:rPr>
                  <a:t> 2)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k-UA" sz="3600" b="1" i="1">
                            <a:solidFill>
                              <a:srgbClr val="002060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radPr>
                      <m:deg/>
                      <m:e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х−</m:t>
                        </m:r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𝟒</m:t>
                        </m:r>
                      </m:e>
                    </m:rad>
                    <m:r>
                      <a:rPr lang="uk-UA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+</m:t>
                    </m:r>
                    <m:rad>
                      <m:radPr>
                        <m:degHide m:val="on"/>
                        <m:ctrlPr>
                          <a:rPr lang="uk-UA" sz="3600" b="1" i="1">
                            <a:solidFill>
                              <a:srgbClr val="002060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radPr>
                      <m:deg/>
                      <m:e>
                        <m:r>
                          <a:rPr lang="uk-UA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х</m:t>
                        </m:r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−</m:t>
                        </m:r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𝟔</m:t>
                        </m:r>
                      </m:e>
                    </m:rad>
                    <m:r>
                      <a:rPr lang="uk-UA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>
                      <a:rPr lang="uk-UA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𝟎</m:t>
                    </m:r>
                  </m:oMath>
                </a14:m>
                <a:r>
                  <a:rPr lang="uk-UA" sz="3600" b="1" i="1" dirty="0">
                    <a:solidFill>
                      <a:srgbClr val="002060"/>
                    </a:solidFill>
                    <a:latin typeface="Monotype Corsiva" panose="03010101010201010101" pitchFamily="66" charset="0"/>
                    <a:ea typeface="+mj-ea"/>
                    <a:cs typeface="+mj-cs"/>
                  </a:rPr>
                  <a:t/>
                </a:r>
                <a:br>
                  <a:rPr lang="uk-UA" sz="3600" b="1" i="1" dirty="0">
                    <a:solidFill>
                      <a:srgbClr val="002060"/>
                    </a:solidFill>
                    <a:latin typeface="Monotype Corsiva" panose="03010101010201010101" pitchFamily="66" charset="0"/>
                    <a:ea typeface="+mj-ea"/>
                    <a:cs typeface="+mj-cs"/>
                  </a:rPr>
                </a:br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764" y="3188599"/>
                <a:ext cx="5378540" cy="976358"/>
              </a:xfrm>
              <a:prstGeom prst="rect">
                <a:avLst/>
              </a:prstGeom>
              <a:blipFill>
                <a:blip r:embed="rId5"/>
                <a:stretch>
                  <a:fillRect l="-1701" t="-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581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619164" y="260648"/>
                <a:ext cx="7488832" cy="3528392"/>
              </a:xfrm>
            </p:spPr>
            <p:txBody>
              <a:bodyPr>
                <a:normAutofit/>
              </a:bodyPr>
              <a:lstStyle/>
              <a:p>
                <a:r>
                  <a:rPr lang="uk-UA" sz="3600" b="1" i="1" dirty="0" smtClean="0">
                    <a:solidFill>
                      <a:srgbClr val="002060"/>
                    </a:solidFill>
                    <a:latin typeface="Monotype Corsiva" panose="03010101010201010101" pitchFamily="66" charset="0"/>
                  </a:rPr>
                  <a:t>Скільки  коренів  має   рівняння:</a:t>
                </a:r>
                <a:br>
                  <a:rPr lang="uk-UA" sz="3600" b="1" i="1" dirty="0" smtClean="0">
                    <a:solidFill>
                      <a:srgbClr val="002060"/>
                    </a:solidFill>
                    <a:latin typeface="Monotype Corsiva" panose="03010101010201010101" pitchFamily="66" charset="0"/>
                  </a:rPr>
                </a:br>
                <a:r>
                  <a:rPr lang="uk-UA" sz="3600" b="1" i="1" dirty="0" smtClean="0">
                    <a:solidFill>
                      <a:srgbClr val="002060"/>
                    </a:solidFill>
                    <a:latin typeface="Monotype Corsiva" panose="03010101010201010101" pitchFamily="66" charset="0"/>
                  </a:rPr>
                  <a:t/>
                </a:r>
                <a:br>
                  <a:rPr lang="uk-UA" sz="3600" b="1" i="1" dirty="0" smtClean="0">
                    <a:solidFill>
                      <a:srgbClr val="002060"/>
                    </a:solidFill>
                    <a:latin typeface="Monotype Corsiva" panose="03010101010201010101" pitchFamily="66" charset="0"/>
                  </a:rPr>
                </a:br>
                <a:r>
                  <a:rPr lang="uk-UA" sz="3600" b="1" i="1" dirty="0" smtClean="0">
                    <a:solidFill>
                      <a:srgbClr val="002060"/>
                    </a:solidFill>
                    <a:latin typeface="Monotype Corsiva" panose="03010101010201010101" pitchFamily="66" charset="0"/>
                  </a:rPr>
                  <a:t>       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k-UA" sz="3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uk-UA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х−</m:t>
                        </m:r>
                        <m:r>
                          <a:rPr lang="uk-UA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rad>
                    <m:rad>
                      <m:radPr>
                        <m:degHide m:val="on"/>
                        <m:ctrlPr>
                          <a:rPr lang="uk-UA" sz="3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uk-UA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х−</m:t>
                        </m:r>
                        <m:r>
                          <a:rPr lang="uk-UA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ad>
                      <m:radPr>
                        <m:degHide m:val="on"/>
                        <m:ctrlPr>
                          <a:rPr lang="uk-UA" sz="3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uk-UA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х−</m:t>
                        </m:r>
                        <m:r>
                          <a:rPr lang="uk-UA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rad>
                    <m:r>
                      <a:rPr lang="uk-UA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uk-UA" sz="3600" b="1" i="1" dirty="0" smtClean="0">
                    <a:solidFill>
                      <a:srgbClr val="002060"/>
                    </a:solidFill>
                    <a:latin typeface="Monotype Corsiva" panose="03010101010201010101" pitchFamily="66" charset="0"/>
                  </a:rPr>
                  <a:t/>
                </a:r>
                <a:br>
                  <a:rPr lang="uk-UA" sz="3600" b="1" i="1" dirty="0" smtClean="0">
                    <a:solidFill>
                      <a:srgbClr val="002060"/>
                    </a:solidFill>
                    <a:latin typeface="Monotype Corsiva" panose="03010101010201010101" pitchFamily="66" charset="0"/>
                  </a:rPr>
                </a:br>
                <a:endParaRPr lang="ru-RU" sz="3600" b="1" i="1" dirty="0">
                  <a:solidFill>
                    <a:srgbClr val="002060"/>
                  </a:solidFill>
                  <a:latin typeface="Monotype Corsiva" panose="03010101010201010101" pitchFamily="66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19164" y="260648"/>
                <a:ext cx="7488832" cy="3528392"/>
              </a:xfrm>
              <a:blipFill>
                <a:blip r:embed="rId2"/>
                <a:stretch>
                  <a:fillRect l="-25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 descr="sov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4149080"/>
            <a:ext cx="3059832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ятно 1 2"/>
          <p:cNvSpPr/>
          <p:nvPr/>
        </p:nvSpPr>
        <p:spPr>
          <a:xfrm>
            <a:off x="1619164" y="2852936"/>
            <a:ext cx="1872208" cy="129614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1</a:t>
            </a:r>
            <a:endParaRPr lang="ru-RU" sz="4000" b="1" dirty="0"/>
          </a:p>
        </p:txBody>
      </p:sp>
      <p:sp>
        <p:nvSpPr>
          <p:cNvPr id="6" name="Пятно 1 5"/>
          <p:cNvSpPr/>
          <p:nvPr/>
        </p:nvSpPr>
        <p:spPr>
          <a:xfrm>
            <a:off x="6732240" y="4603440"/>
            <a:ext cx="1872208" cy="129614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3</a:t>
            </a:r>
            <a:endParaRPr lang="ru-RU" sz="4000" b="1" dirty="0"/>
          </a:p>
        </p:txBody>
      </p:sp>
      <p:sp>
        <p:nvSpPr>
          <p:cNvPr id="7" name="Пятно 1 6"/>
          <p:cNvSpPr/>
          <p:nvPr/>
        </p:nvSpPr>
        <p:spPr>
          <a:xfrm>
            <a:off x="4499992" y="3789040"/>
            <a:ext cx="1872208" cy="129614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2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74222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03640" y="6663680"/>
            <a:ext cx="3240360" cy="19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40668" y="17952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32804" y="-10374"/>
            <a:ext cx="2887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Monotype Corsiva" panose="03010101010201010101" pitchFamily="66" charset="0"/>
              </a:rPr>
              <a:t>Робота  в  парі: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3578" y="616049"/>
                <a:ext cx="4304068" cy="2067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b="1" dirty="0" smtClean="0">
                    <a:latin typeface="Monotype Corsiva" panose="03010101010201010101" pitchFamily="66" charset="0"/>
                  </a:rPr>
                  <a:t>І  варіант</a:t>
                </a:r>
              </a:p>
              <a:p>
                <a:r>
                  <a:rPr lang="uk-UA" sz="2400" b="1" dirty="0" smtClean="0">
                    <a:latin typeface="Monotype Corsiva" panose="03010101010201010101" pitchFamily="66" charset="0"/>
                  </a:rPr>
                  <a:t>Знайти  суму  коренів   рівняння:</a:t>
                </a:r>
              </a:p>
              <a:p>
                <a:r>
                  <a:rPr lang="uk-UA" sz="2400" b="1" dirty="0" smtClean="0">
                    <a:latin typeface="Monotype Corsiva" panose="03010101010201010101" pitchFamily="66" charset="0"/>
                  </a:rPr>
                  <a:t>1)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k-UA" sz="24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х+</m:t>
                        </m:r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rad>
                    <m:r>
                      <a:rPr lang="uk-UA" sz="2400" b="1" i="1">
                        <a:latin typeface="Cambria Math" panose="02040503050406030204" pitchFamily="18" charset="0"/>
                      </a:rPr>
                      <m:t>=х−</m:t>
                    </m:r>
                    <m:r>
                      <a:rPr lang="uk-UA" sz="2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ru-RU" sz="2400" b="1" dirty="0">
                  <a:latin typeface="Monotype Corsiva" panose="03010101010201010101" pitchFamily="66" charset="0"/>
                </a:endParaRPr>
              </a:p>
              <a:p>
                <a:r>
                  <a:rPr lang="uk-UA" sz="2400" b="1" dirty="0" smtClean="0">
                    <a:latin typeface="Monotype Corsiva" panose="03010101010201010101" pitchFamily="66" charset="0"/>
                  </a:rPr>
                  <a:t>2) (х+1)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k-UA" sz="24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uk-UA" sz="2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uk-UA" sz="2400" b="1" i="1" smtClean="0">
                                <a:latin typeface="Cambria Math" panose="02040503050406030204" pitchFamily="18" charset="0"/>
                              </a:rPr>
                              <m:t>х</m:t>
                            </m:r>
                          </m:e>
                          <m:sup>
                            <m:r>
                              <a:rPr lang="uk-UA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uk-UA" sz="2400" b="1" i="1" smtClean="0">
                            <a:latin typeface="Cambria Math" panose="02040503050406030204" pitchFamily="18" charset="0"/>
                          </a:rPr>
                          <m:t>+х−</m:t>
                        </m:r>
                        <m:r>
                          <a:rPr lang="uk-UA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uk-UA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2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uk-UA" sz="2400" b="1" i="1" smtClean="0">
                        <a:latin typeface="Cambria Math" panose="02040503050406030204" pitchFamily="18" charset="0"/>
                      </a:rPr>
                      <m:t>х+</m:t>
                    </m:r>
                    <m:r>
                      <a:rPr lang="uk-UA" sz="2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uk-UA" sz="2400" b="1" dirty="0" smtClean="0">
                    <a:latin typeface="Monotype Corsiva" panose="03010101010201010101" pitchFamily="66" charset="0"/>
                  </a:rPr>
                  <a:t/>
                </a:r>
                <a:br>
                  <a:rPr lang="uk-UA" sz="2400" b="1" dirty="0" smtClean="0">
                    <a:latin typeface="Monotype Corsiva" panose="03010101010201010101" pitchFamily="66" charset="0"/>
                  </a:rPr>
                </a:br>
                <a:endParaRPr lang="ru-RU" sz="2400" b="1" dirty="0">
                  <a:latin typeface="Monotype Corsiva" panose="03010101010201010101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8" y="616049"/>
                <a:ext cx="4304068" cy="2067297"/>
              </a:xfrm>
              <a:prstGeom prst="rect">
                <a:avLst/>
              </a:prstGeom>
              <a:blipFill>
                <a:blip r:embed="rId2"/>
                <a:stretch>
                  <a:fillRect l="-2125" t="-2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60640" y="635957"/>
                <a:ext cx="4608512" cy="1730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b="1" dirty="0" smtClean="0">
                    <a:latin typeface="Monotype Corsiva" panose="03010101010201010101" pitchFamily="66" charset="0"/>
                  </a:rPr>
                  <a:t>ІІ варіант</a:t>
                </a:r>
              </a:p>
              <a:p>
                <a:r>
                  <a:rPr lang="uk-UA" sz="2400" b="1" dirty="0" smtClean="0">
                    <a:latin typeface="Monotype Corsiva" panose="03010101010201010101" pitchFamily="66" charset="0"/>
                  </a:rPr>
                  <a:t>Знайти  добуток  коренів   рівняння:</a:t>
                </a:r>
              </a:p>
              <a:p>
                <a:r>
                  <a:rPr lang="uk-UA" sz="2400" b="1" dirty="0" smtClean="0">
                    <a:latin typeface="Monotype Corsiva" panose="03010101010201010101" pitchFamily="66" charset="0"/>
                  </a:rPr>
                  <a:t>1)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k-UA" sz="24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uk-UA" sz="2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uk-UA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uk-UA" sz="2400" b="1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uk-UA" sz="2400" b="1" i="1" smtClean="0">
                                <a:latin typeface="Cambria Math" panose="02040503050406030204" pitchFamily="18" charset="0"/>
                              </a:rPr>
                              <m:t>х+</m:t>
                            </m:r>
                            <m:r>
                              <a:rPr lang="uk-UA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rad>
                      </m:e>
                    </m:rad>
                    <m:r>
                      <a:rPr lang="uk-UA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24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ru-RU" sz="2400" b="1" dirty="0">
                  <a:latin typeface="Monotype Corsiva" panose="03010101010201010101" pitchFamily="66" charset="0"/>
                </a:endParaRPr>
              </a:p>
              <a:p>
                <a:r>
                  <a:rPr lang="uk-UA" sz="2400" b="1" dirty="0">
                    <a:latin typeface="Monotype Corsiva" panose="03010101010201010101" pitchFamily="66" charset="0"/>
                  </a:rPr>
                  <a:t>2</a:t>
                </a:r>
                <a:r>
                  <a:rPr lang="uk-UA" sz="2400" b="1" dirty="0" smtClean="0">
                    <a:latin typeface="Monotype Corsiva" panose="03010101010201010101" pitchFamily="66" charset="0"/>
                  </a:rPr>
                  <a:t>)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uk-UA" sz="2400" b="1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uk-UA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r>
                          <a:rPr lang="uk-UA" sz="2400" b="1" i="1" smtClean="0">
                            <a:latin typeface="Cambria Math" panose="02040503050406030204" pitchFamily="18" charset="0"/>
                          </a:rPr>
                          <m:t>х+</m:t>
                        </m:r>
                        <m:r>
                          <a:rPr lang="uk-UA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rad>
                    <m:r>
                      <a:rPr lang="uk-UA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uk-UA" sz="2400" b="1" i="1" smtClean="0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ctrlPr>
                          <a:rPr lang="ru-RU" sz="2400" b="1" i="1" dirty="0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uk-UA" sz="2400" b="1" i="1" dirty="0" smtClean="0">
                            <a:latin typeface="Cambria Math" panose="02040503050406030204" pitchFamily="18" charset="0"/>
                          </a:rPr>
                          <m:t>𝟔</m:t>
                        </m:r>
                      </m:deg>
                      <m:e>
                        <m:r>
                          <a:rPr lang="uk-UA" sz="2400" b="1" i="1" smtClean="0">
                            <a:latin typeface="Cambria Math" panose="02040503050406030204" pitchFamily="18" charset="0"/>
                          </a:rPr>
                          <m:t>х+</m:t>
                        </m:r>
                        <m:r>
                          <a:rPr lang="uk-UA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rad>
                    <m:r>
                      <a:rPr lang="uk-UA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24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ru-RU" sz="2400" b="1" dirty="0">
                  <a:latin typeface="Monotype Corsiva" panose="03010101010201010101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640" y="635957"/>
                <a:ext cx="4608512" cy="1730795"/>
              </a:xfrm>
              <a:prstGeom prst="rect">
                <a:avLst/>
              </a:prstGeom>
              <a:blipFill>
                <a:blip r:embed="rId3"/>
                <a:stretch>
                  <a:fillRect l="-1984" t="-3169" b="-59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117483" y="2252494"/>
            <a:ext cx="19303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ВІДПОВІДЬ:</a:t>
            </a:r>
          </a:p>
          <a:p>
            <a:pPr marL="457200" indent="-457200">
              <a:buAutoNum type="arabicParenR"/>
            </a:pPr>
            <a:r>
              <a:rPr lang="uk-UA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Відповідь 3</a:t>
            </a:r>
          </a:p>
          <a:p>
            <a:pPr marL="457200" indent="-457200">
              <a:buAutoNum type="arabicParenR"/>
            </a:pPr>
            <a:r>
              <a:rPr lang="uk-UA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Відповідь 0</a:t>
            </a:r>
          </a:p>
          <a:p>
            <a:r>
              <a:rPr lang="uk-UA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3• 0 = 0 </a:t>
            </a:r>
            <a:endParaRPr lang="ru-RU" sz="2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1890" y="2292931"/>
            <a:ext cx="22268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ВІДПОВІДЬ:</a:t>
            </a:r>
          </a:p>
          <a:p>
            <a:pPr marL="457200" indent="-457200">
              <a:buAutoNum type="arabicParenR"/>
            </a:pPr>
            <a:r>
              <a:rPr lang="uk-UA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Відповідь 7</a:t>
            </a:r>
          </a:p>
          <a:p>
            <a:pPr marL="457200" indent="-457200">
              <a:buAutoNum type="arabicParenR"/>
            </a:pPr>
            <a:r>
              <a:rPr lang="uk-UA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Відповідь 2;-3</a:t>
            </a:r>
          </a:p>
          <a:p>
            <a:r>
              <a:rPr lang="uk-UA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7+2+(-3)=6 </a:t>
            </a:r>
            <a:endParaRPr lang="ru-RU" sz="2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50391" y="3649321"/>
                <a:ext cx="6032260" cy="1731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b="1" dirty="0" smtClean="0">
                    <a:latin typeface="Monotype Corsiva" panose="03010101010201010101" pitchFamily="66" charset="0"/>
                  </a:rPr>
                  <a:t>ІІІ  варіант</a:t>
                </a:r>
              </a:p>
              <a:p>
                <a:r>
                  <a:rPr lang="uk-UA" sz="2400" b="1" dirty="0" smtClean="0">
                    <a:latin typeface="Monotype Corsiva" panose="03010101010201010101" pitchFamily="66" charset="0"/>
                  </a:rPr>
                  <a:t>Знайти  середнє арифметичне  коренів   рівняння:</a:t>
                </a:r>
              </a:p>
              <a:p>
                <a:r>
                  <a:rPr lang="uk-UA" sz="2400" b="1" dirty="0" smtClean="0">
                    <a:latin typeface="Monotype Corsiva" panose="03010101010201010101" pitchFamily="66" charset="0"/>
                  </a:rPr>
                  <a:t>1) (х-1)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k-UA" sz="24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uk-UA" sz="2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uk-UA" sz="2400" b="1" i="1" smtClean="0">
                                <a:latin typeface="Cambria Math" panose="02040503050406030204" pitchFamily="18" charset="0"/>
                              </a:rPr>
                              <m:t>х</m:t>
                            </m:r>
                          </m:e>
                          <m:sup>
                            <m:r>
                              <a:rPr lang="uk-UA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uk-UA" sz="2400" b="1" i="1" smtClean="0">
                            <a:latin typeface="Cambria Math" panose="02040503050406030204" pitchFamily="18" charset="0"/>
                          </a:rPr>
                          <m:t>−х−</m:t>
                        </m:r>
                        <m:r>
                          <a:rPr lang="uk-UA" sz="2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rad>
                    <m:r>
                      <a:rPr lang="uk-UA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24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uk-UA" sz="2400" b="1" i="1" smtClean="0">
                        <a:latin typeface="Cambria Math" panose="02040503050406030204" pitchFamily="18" charset="0"/>
                      </a:rPr>
                      <m:t>х−</m:t>
                    </m:r>
                    <m:r>
                      <a:rPr lang="uk-UA" sz="2400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uk-UA" sz="2400" b="1" dirty="0" smtClean="0">
                    <a:latin typeface="Monotype Corsiva" panose="03010101010201010101" pitchFamily="66" charset="0"/>
                  </a:rPr>
                  <a:t/>
                </a:r>
                <a:br>
                  <a:rPr lang="uk-UA" sz="2400" b="1" dirty="0" smtClean="0">
                    <a:latin typeface="Monotype Corsiva" panose="03010101010201010101" pitchFamily="66" charset="0"/>
                  </a:rPr>
                </a:br>
                <a:r>
                  <a:rPr lang="uk-UA" sz="2400" b="1" dirty="0" smtClean="0">
                    <a:latin typeface="Monotype Corsiva" panose="03010101010201010101" pitchFamily="66" charset="0"/>
                  </a:rPr>
                  <a:t>2) х+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k-UA" sz="24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uk-UA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uk-UA" sz="2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uk-UA" sz="2400" b="1" i="1" smtClean="0">
                                <a:latin typeface="Cambria Math" panose="02040503050406030204" pitchFamily="18" charset="0"/>
                              </a:rPr>
                              <m:t>х</m:t>
                            </m:r>
                          </m:e>
                          <m:sup>
                            <m:r>
                              <a:rPr lang="uk-UA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uk-UA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uk-UA" sz="2400" b="1" i="1" smtClean="0">
                            <a:latin typeface="Cambria Math" panose="02040503050406030204" pitchFamily="18" charset="0"/>
                          </a:rPr>
                          <m:t>𝟏𝟒</m:t>
                        </m:r>
                        <m:r>
                          <a:rPr lang="uk-UA" sz="2400" b="1" i="1" smtClean="0">
                            <a:latin typeface="Cambria Math" panose="02040503050406030204" pitchFamily="18" charset="0"/>
                          </a:rPr>
                          <m:t>х+</m:t>
                        </m:r>
                        <m:r>
                          <a:rPr lang="uk-UA" sz="2400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e>
                    </m:rad>
                    <m:r>
                      <a:rPr lang="uk-UA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24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ru-RU" sz="2400" b="1" dirty="0">
                  <a:latin typeface="Monotype Corsiva" panose="03010101010201010101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391" y="3649321"/>
                <a:ext cx="6032260" cy="1731371"/>
              </a:xfrm>
              <a:prstGeom prst="rect">
                <a:avLst/>
              </a:prstGeom>
              <a:blipFill>
                <a:blip r:embed="rId4"/>
                <a:stretch>
                  <a:fillRect l="-1515" t="-3169" r="-101" b="-63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120133" y="4595862"/>
            <a:ext cx="2971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ВІДПОВІДЬ:</a:t>
            </a:r>
          </a:p>
          <a:p>
            <a:pPr marL="457200" indent="-457200">
              <a:buAutoNum type="arabicParenR"/>
            </a:pPr>
            <a:r>
              <a:rPr lang="uk-UA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Відповідь 7;-6</a:t>
            </a:r>
          </a:p>
          <a:p>
            <a:pPr marL="457200" indent="-457200">
              <a:buAutoNum type="arabicParenR"/>
            </a:pPr>
            <a:r>
              <a:rPr lang="uk-UA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Відповідь -2</a:t>
            </a:r>
          </a:p>
          <a:p>
            <a:r>
              <a:rPr lang="uk-UA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(7+(-6)+ (-2)) :2= -0,5</a:t>
            </a:r>
            <a:endParaRPr lang="ru-RU" sz="2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4" name="Picture 7" descr="AG00218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716" y="5030096"/>
            <a:ext cx="1280284" cy="112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71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03640" y="6663680"/>
            <a:ext cx="3240360" cy="19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40668" y="17952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81629"/>
              </p:ext>
            </p:extLst>
          </p:nvPr>
        </p:nvGraphicFramePr>
        <p:xfrm>
          <a:off x="340668" y="408886"/>
          <a:ext cx="8479804" cy="1630680"/>
        </p:xfrm>
        <a:graphic>
          <a:graphicData uri="http://schemas.openxmlformats.org/drawingml/2006/table">
            <a:tbl>
              <a:tblPr firstRow="1" firstCol="1" bandRow="1"/>
              <a:tblGrid>
                <a:gridCol w="1078985">
                  <a:extLst>
                    <a:ext uri="{9D8B030D-6E8A-4147-A177-3AD203B41FA5}">
                      <a16:colId xmlns="" xmlns:a16="http://schemas.microsoft.com/office/drawing/2014/main" val="2919593459"/>
                    </a:ext>
                  </a:extLst>
                </a:gridCol>
                <a:gridCol w="1089296">
                  <a:extLst>
                    <a:ext uri="{9D8B030D-6E8A-4147-A177-3AD203B41FA5}">
                      <a16:colId xmlns="" xmlns:a16="http://schemas.microsoft.com/office/drawing/2014/main" val="1662442102"/>
                    </a:ext>
                  </a:extLst>
                </a:gridCol>
                <a:gridCol w="928690">
                  <a:extLst>
                    <a:ext uri="{9D8B030D-6E8A-4147-A177-3AD203B41FA5}">
                      <a16:colId xmlns="" xmlns:a16="http://schemas.microsoft.com/office/drawing/2014/main" val="2517185226"/>
                    </a:ext>
                  </a:extLst>
                </a:gridCol>
                <a:gridCol w="1548486">
                  <a:extLst>
                    <a:ext uri="{9D8B030D-6E8A-4147-A177-3AD203B41FA5}">
                      <a16:colId xmlns="" xmlns:a16="http://schemas.microsoft.com/office/drawing/2014/main" val="3626623488"/>
                    </a:ext>
                  </a:extLst>
                </a:gridCol>
                <a:gridCol w="1474749">
                  <a:extLst>
                    <a:ext uri="{9D8B030D-6E8A-4147-A177-3AD203B41FA5}">
                      <a16:colId xmlns="" xmlns:a16="http://schemas.microsoft.com/office/drawing/2014/main" val="697561751"/>
                    </a:ext>
                  </a:extLst>
                </a:gridCol>
                <a:gridCol w="991446">
                  <a:extLst>
                    <a:ext uri="{9D8B030D-6E8A-4147-A177-3AD203B41FA5}">
                      <a16:colId xmlns="" xmlns:a16="http://schemas.microsoft.com/office/drawing/2014/main" val="2630031225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35116531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2060"/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 роботи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2060"/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Кросворд</a:t>
                      </a:r>
                      <a:br>
                        <a:rPr lang="uk-UA" sz="2000" b="1" dirty="0">
                          <a:solidFill>
                            <a:srgbClr val="002060"/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uk-UA" sz="2000" b="1" dirty="0">
                          <a:solidFill>
                            <a:srgbClr val="002060"/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(максим. 2</a:t>
                      </a:r>
                      <a:r>
                        <a:rPr lang="uk-UA" sz="2000" b="1" dirty="0" smtClean="0">
                          <a:solidFill>
                            <a:srgbClr val="002060"/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бали)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2060"/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Лото</a:t>
                      </a:r>
                      <a:br>
                        <a:rPr lang="uk-UA" sz="2000" b="1" dirty="0">
                          <a:solidFill>
                            <a:srgbClr val="002060"/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uk-UA" sz="2000" b="1" dirty="0">
                          <a:solidFill>
                            <a:srgbClr val="002060"/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k-UA" sz="2000" b="1" dirty="0" err="1">
                          <a:solidFill>
                            <a:srgbClr val="002060"/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</a:t>
                      </a:r>
                      <a:r>
                        <a:rPr lang="uk-UA" sz="2000" b="1" dirty="0">
                          <a:solidFill>
                            <a:srgbClr val="002060"/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6</a:t>
                      </a:r>
                      <a:r>
                        <a:rPr lang="uk-UA" sz="2000" b="1" dirty="0" smtClean="0">
                          <a:solidFill>
                            <a:srgbClr val="002060"/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dirty="0">
                          <a:solidFill>
                            <a:srgbClr val="002060"/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балів)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2060"/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Відповідність (максим 4 бали)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2060"/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Робота в парі (максим. 2 бали)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2060"/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Усні відповіді</a:t>
                      </a:r>
                      <a:br>
                        <a:rPr lang="uk-UA" sz="2000" b="1">
                          <a:solidFill>
                            <a:srgbClr val="002060"/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2060"/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33152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2060"/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К-сть балів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u="none" strike="noStrike" baseline="-25000">
                          <a:solidFill>
                            <a:srgbClr val="002060"/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u="none" strike="noStrike" baseline="-25000" dirty="0">
                          <a:solidFill>
                            <a:srgbClr val="002060"/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u="none" strike="noStrike" baseline="-25000">
                          <a:solidFill>
                            <a:srgbClr val="002060"/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u="none" strike="noStrike" baseline="-25000" dirty="0">
                          <a:solidFill>
                            <a:srgbClr val="002060"/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u="none" strike="noStrike" baseline="-25000">
                          <a:solidFill>
                            <a:srgbClr val="002060"/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2060"/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2060"/>
                          </a:solidFill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ОЦІНКА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2148142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87624" y="2478910"/>
            <a:ext cx="6264696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638175" algn="l"/>
              </a:tabLst>
            </a:pPr>
            <a:r>
              <a:rPr lang="uk-UA" sz="2400" b="1" dirty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Хто не допустив жодної помилки і повністю задоволений результатом, оберіть собі фігуру червоного кольору</a:t>
            </a:r>
            <a:r>
              <a:rPr lang="uk-UA" sz="24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       </a:t>
            </a:r>
            <a:endParaRPr lang="ru-RU" b="1" dirty="0">
              <a:solidFill>
                <a:srgbClr val="C0000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72914" y="2748986"/>
            <a:ext cx="803542" cy="6833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3767420"/>
            <a:ext cx="5774338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638175" algn="l"/>
              </a:tabLst>
            </a:pPr>
            <a:r>
              <a:rPr lang="uk-UA" sz="2400" b="1" dirty="0">
                <a:solidFill>
                  <a:srgbClr val="FFC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Хто допустив неточність – жовтого кольору</a:t>
            </a:r>
            <a:endParaRPr lang="ru-RU" b="1" dirty="0">
              <a:solidFill>
                <a:srgbClr val="FFC00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8100392" y="3781475"/>
            <a:ext cx="864096" cy="808554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051720" y="4463504"/>
            <a:ext cx="5616624" cy="1179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638175" algn="l"/>
              </a:tabLst>
            </a:pPr>
            <a:r>
              <a:rPr lang="uk-UA" sz="2400" b="1" dirty="0">
                <a:solidFill>
                  <a:srgbClr val="0070C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 кому треба ще постаратися  і  успіх обов’язково прийде – синього кольору.</a:t>
            </a:r>
            <a:br>
              <a:rPr lang="uk-UA" sz="2400" b="1" dirty="0">
                <a:solidFill>
                  <a:srgbClr val="0070C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70C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872914" y="5086520"/>
            <a:ext cx="947558" cy="84969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29250"/>
              </p:ext>
            </p:extLst>
          </p:nvPr>
        </p:nvGraphicFramePr>
        <p:xfrm>
          <a:off x="2606211" y="2145556"/>
          <a:ext cx="4968552" cy="416959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84276">
                  <a:extLst>
                    <a:ext uri="{9D8B030D-6E8A-4147-A177-3AD203B41FA5}">
                      <a16:colId xmlns="" xmlns:a16="http://schemas.microsoft.com/office/drawing/2014/main" val="3480560178"/>
                    </a:ext>
                  </a:extLst>
                </a:gridCol>
                <a:gridCol w="2484276">
                  <a:extLst>
                    <a:ext uri="{9D8B030D-6E8A-4147-A177-3AD203B41FA5}">
                      <a16:colId xmlns="" xmlns:a16="http://schemas.microsoft.com/office/drawing/2014/main" val="3461966095"/>
                    </a:ext>
                  </a:extLst>
                </a:gridCol>
              </a:tblGrid>
              <a:tr h="511997"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latin typeface="Monotype Corsiva" panose="03010101010201010101" pitchFamily="66" charset="0"/>
                        </a:rPr>
                        <a:t>К</a:t>
                      </a:r>
                      <a:r>
                        <a:rPr lang="uk-UA" sz="2400" i="1" dirty="0" err="1" smtClean="0">
                          <a:latin typeface="Monotype Corsiva" panose="03010101010201010101" pitchFamily="66" charset="0"/>
                        </a:rPr>
                        <a:t>ількість</a:t>
                      </a:r>
                      <a:r>
                        <a:rPr lang="uk-UA" sz="2400" i="1" dirty="0" smtClean="0">
                          <a:latin typeface="Monotype Corsiva" panose="03010101010201010101" pitchFamily="66" charset="0"/>
                        </a:rPr>
                        <a:t> балів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dirty="0" smtClean="0">
                          <a:latin typeface="Monotype Corsiva" panose="03010101010201010101" pitchFamily="66" charset="0"/>
                        </a:rPr>
                        <a:t>Оцінка</a:t>
                      </a:r>
                      <a:endParaRPr lang="ru-RU" sz="2400" i="1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13989130"/>
                  </a:ext>
                </a:extLst>
              </a:tr>
              <a:tr h="326277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FF0000"/>
                          </a:solidFill>
                        </a:rPr>
                        <a:t>22,21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11242689"/>
                  </a:ext>
                </a:extLst>
              </a:tr>
              <a:tr h="326277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FF0000"/>
                          </a:solidFill>
                        </a:rPr>
                        <a:t>20-18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6544773"/>
                  </a:ext>
                </a:extLst>
              </a:tr>
              <a:tr h="326277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FF0000"/>
                          </a:solidFill>
                        </a:rPr>
                        <a:t>17-15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52848497"/>
                  </a:ext>
                </a:extLst>
              </a:tr>
              <a:tr h="326277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14-13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9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05948086"/>
                  </a:ext>
                </a:extLst>
              </a:tr>
              <a:tr h="326277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12-11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8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22651738"/>
                  </a:ext>
                </a:extLst>
              </a:tr>
              <a:tr h="326277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10-9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7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05033596"/>
                  </a:ext>
                </a:extLst>
              </a:tr>
              <a:tr h="326277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0070C0"/>
                          </a:solidFill>
                        </a:rPr>
                        <a:t>8-6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72210297"/>
                  </a:ext>
                </a:extLst>
              </a:tr>
              <a:tr h="326277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0070C0"/>
                          </a:solidFill>
                        </a:rPr>
                        <a:t>5-4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0722329"/>
                  </a:ext>
                </a:extLst>
              </a:tr>
              <a:tr h="326277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0070C0"/>
                          </a:solidFill>
                        </a:rPr>
                        <a:t>4-3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72564821"/>
                  </a:ext>
                </a:extLst>
              </a:tr>
              <a:tr h="326277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0898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04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0" grpId="0"/>
      <p:bldP spid="11" grpId="0" animBg="1"/>
      <p:bldP spid="12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12545" y="-794"/>
            <a:ext cx="9144000" cy="6858794"/>
            <a:chOff x="0" y="0"/>
            <a:chExt cx="9144000" cy="6858794"/>
          </a:xfrm>
        </p:grpSpPr>
        <p:grpSp>
          <p:nvGrpSpPr>
            <p:cNvPr id="2" name="Группа 82"/>
            <p:cNvGrpSpPr/>
            <p:nvPr/>
          </p:nvGrpSpPr>
          <p:grpSpPr>
            <a:xfrm>
              <a:off x="0" y="0"/>
              <a:ext cx="9144000" cy="6858794"/>
              <a:chOff x="0" y="0"/>
              <a:chExt cx="9144000" cy="6858794"/>
            </a:xfrm>
          </p:grpSpPr>
          <p:grpSp>
            <p:nvGrpSpPr>
              <p:cNvPr id="3" name="Группа 80"/>
              <p:cNvGrpSpPr/>
              <p:nvPr/>
            </p:nvGrpSpPr>
            <p:grpSpPr>
              <a:xfrm>
                <a:off x="0" y="0"/>
                <a:ext cx="9144000" cy="6858794"/>
                <a:chOff x="0" y="0"/>
                <a:chExt cx="9144000" cy="6858794"/>
              </a:xfrm>
            </p:grpSpPr>
            <p:cxnSp>
              <p:nvCxnSpPr>
                <p:cNvPr id="73" name="Прямая соединительная линия 72"/>
                <p:cNvCxnSpPr/>
                <p:nvPr/>
              </p:nvCxnSpPr>
              <p:spPr>
                <a:xfrm>
                  <a:off x="0" y="628652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Прямая соединительная линия 70"/>
                <p:cNvCxnSpPr/>
                <p:nvPr/>
              </p:nvCxnSpPr>
              <p:spPr>
                <a:xfrm>
                  <a:off x="0" y="557214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>
                  <a:off x="0" y="485776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Прямая соединительная линия 65"/>
                <p:cNvCxnSpPr/>
                <p:nvPr/>
              </p:nvCxnSpPr>
              <p:spPr>
                <a:xfrm>
                  <a:off x="0" y="414338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Прямая соединительная линия 63"/>
                <p:cNvCxnSpPr/>
                <p:nvPr/>
              </p:nvCxnSpPr>
              <p:spPr>
                <a:xfrm rot="10800000" flipH="1">
                  <a:off x="0" y="342900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Прямая соединительная линия 61"/>
                <p:cNvCxnSpPr/>
                <p:nvPr/>
              </p:nvCxnSpPr>
              <p:spPr>
                <a:xfrm>
                  <a:off x="0" y="271462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Прямая соединительная линия 59"/>
                <p:cNvCxnSpPr/>
                <p:nvPr/>
              </p:nvCxnSpPr>
              <p:spPr>
                <a:xfrm>
                  <a:off x="0" y="1928802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Прямая соединительная линия 75"/>
                <p:cNvCxnSpPr/>
                <p:nvPr/>
              </p:nvCxnSpPr>
              <p:spPr>
                <a:xfrm>
                  <a:off x="0" y="128586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Прямая соединительная линия 77"/>
                <p:cNvCxnSpPr/>
                <p:nvPr/>
              </p:nvCxnSpPr>
              <p:spPr>
                <a:xfrm>
                  <a:off x="0" y="57148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 rot="5400000">
                  <a:off x="471490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 rot="5400000">
                  <a:off x="40005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 rot="5400000">
                  <a:off x="328614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 rot="5400000">
                  <a:off x="257176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 rot="5400000">
                  <a:off x="185738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 rot="16200000" flipH="1">
                  <a:off x="114300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 rot="5400000">
                  <a:off x="4286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 rot="5400000">
                  <a:off x="-28576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rot="5400000">
                  <a:off x="-2501132" y="3429000"/>
                  <a:ext cx="6858794" cy="794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 rot="5400000">
                  <a:off x="-17145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 rot="5400000">
                  <a:off x="-100014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Рамка 81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3885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5" name="Рисунок 24" descr="kolk_i_schety.png"/>
            <p:cNvPicPr>
              <a:picLocks noChangeAspect="1"/>
            </p:cNvPicPr>
            <p:nvPr/>
          </p:nvPicPr>
          <p:blipFill>
            <a:blip r:embed="rId2" cstate="print"/>
            <a:srcRect r="6503" b="8055"/>
            <a:stretch>
              <a:fillRect/>
            </a:stretch>
          </p:blipFill>
          <p:spPr>
            <a:xfrm>
              <a:off x="0" y="4839135"/>
              <a:ext cx="1857420" cy="20188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467544" y="823851"/>
            <a:ext cx="88561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uk-UA" sz="2800" b="1" dirty="0" smtClean="0">
                <a:latin typeface="Monotype Corsiva" panose="03010101010201010101" pitchFamily="66" charset="0"/>
              </a:rPr>
              <a:t>Скільки </a:t>
            </a:r>
            <a:r>
              <a:rPr lang="uk-UA" sz="2800" b="1" dirty="0" err="1">
                <a:latin typeface="Monotype Corsiva" panose="03010101010201010101" pitchFamily="66" charset="0"/>
              </a:rPr>
              <a:t>розв’язків</a:t>
            </a:r>
            <a:r>
              <a:rPr lang="uk-UA" sz="2800" b="1" dirty="0">
                <a:latin typeface="Monotype Corsiva" panose="03010101010201010101" pitchFamily="66" charset="0"/>
              </a:rPr>
              <a:t> має рівняння  ? </a:t>
            </a:r>
          </a:p>
          <a:p>
            <a:pPr marL="514350" indent="-514350">
              <a:buAutoNum type="arabicPeriod"/>
            </a:pPr>
            <a:r>
              <a:rPr lang="uk-UA" sz="2800" b="1" dirty="0" smtClean="0">
                <a:latin typeface="Monotype Corsiva" panose="03010101010201010101" pitchFamily="66" charset="0"/>
              </a:rPr>
              <a:t>Корінь </a:t>
            </a:r>
            <a:r>
              <a:rPr lang="uk-UA" sz="2800" b="1" dirty="0">
                <a:latin typeface="Monotype Corsiva" panose="03010101010201010101" pitchFamily="66" charset="0"/>
              </a:rPr>
              <a:t>якого </a:t>
            </a:r>
            <a:r>
              <a:rPr lang="uk-UA" sz="2800" b="1" dirty="0" err="1">
                <a:latin typeface="Monotype Corsiva" panose="03010101010201010101" pitchFamily="66" charset="0"/>
              </a:rPr>
              <a:t>степеня</a:t>
            </a:r>
            <a:r>
              <a:rPr lang="uk-UA" sz="2800" b="1" dirty="0">
                <a:latin typeface="Monotype Corsiva" panose="03010101010201010101" pitchFamily="66" charset="0"/>
              </a:rPr>
              <a:t> існує із будь-якого числа? </a:t>
            </a:r>
          </a:p>
          <a:p>
            <a:pPr marL="514350" indent="-514350">
              <a:buAutoNum type="arabicPeriod" startAt="3"/>
            </a:pPr>
            <a:r>
              <a:rPr lang="uk-UA" sz="2800" b="1" dirty="0" smtClean="0">
                <a:latin typeface="Monotype Corsiva" panose="03010101010201010101" pitchFamily="66" charset="0"/>
              </a:rPr>
              <a:t>Як </a:t>
            </a:r>
            <a:r>
              <a:rPr lang="uk-UA" sz="2800" b="1" dirty="0">
                <a:latin typeface="Monotype Corsiva" panose="03010101010201010101" pitchFamily="66" charset="0"/>
              </a:rPr>
              <a:t>називають корінь третього </a:t>
            </a:r>
            <a:r>
              <a:rPr lang="uk-UA" sz="2800" b="1" dirty="0" err="1">
                <a:latin typeface="Monotype Corsiva" panose="03010101010201010101" pitchFamily="66" charset="0"/>
              </a:rPr>
              <a:t>степеня</a:t>
            </a:r>
            <a:r>
              <a:rPr lang="uk-UA" sz="2800" b="1" dirty="0">
                <a:latin typeface="Monotype Corsiva" panose="03010101010201010101" pitchFamily="66" charset="0"/>
              </a:rPr>
              <a:t>? </a:t>
            </a:r>
          </a:p>
          <a:p>
            <a:pPr marL="514350" indent="-514350">
              <a:buAutoNum type="arabicPeriod" startAt="4"/>
            </a:pPr>
            <a:r>
              <a:rPr lang="uk-UA" sz="2800" b="1" dirty="0" smtClean="0">
                <a:latin typeface="Monotype Corsiva" panose="03010101010201010101" pitchFamily="66" charset="0"/>
              </a:rPr>
              <a:t>Скільки </a:t>
            </a:r>
            <a:r>
              <a:rPr lang="uk-UA" sz="2800" b="1" dirty="0" err="1">
                <a:latin typeface="Monotype Corsiva" panose="03010101010201010101" pitchFamily="66" charset="0"/>
              </a:rPr>
              <a:t>розв’язків</a:t>
            </a:r>
            <a:r>
              <a:rPr lang="uk-UA" sz="2800" b="1" dirty="0">
                <a:latin typeface="Monotype Corsiva" panose="03010101010201010101" pitchFamily="66" charset="0"/>
              </a:rPr>
              <a:t> має рівняння  , якщо </a:t>
            </a:r>
            <a:r>
              <a:rPr lang="en-US" sz="2800" b="1" dirty="0">
                <a:latin typeface="Monotype Corsiva" panose="03010101010201010101" pitchFamily="66" charset="0"/>
              </a:rPr>
              <a:t>a &gt;0? </a:t>
            </a:r>
            <a:endParaRPr lang="uk-UA" sz="2800" b="1" dirty="0" smtClean="0">
              <a:latin typeface="Monotype Corsiva" panose="03010101010201010101" pitchFamily="66" charset="0"/>
            </a:endParaRPr>
          </a:p>
          <a:p>
            <a:pPr marL="514350" indent="-514350">
              <a:buAutoNum type="arabicPeriod" startAt="4"/>
            </a:pPr>
            <a:r>
              <a:rPr lang="uk-UA" sz="2800" b="1" dirty="0" smtClean="0">
                <a:latin typeface="Monotype Corsiva" panose="03010101010201010101" pitchFamily="66" charset="0"/>
              </a:rPr>
              <a:t>Як </a:t>
            </a:r>
            <a:r>
              <a:rPr lang="uk-UA" sz="2800" b="1" dirty="0">
                <a:latin typeface="Monotype Corsiva" panose="03010101010201010101" pitchFamily="66" charset="0"/>
              </a:rPr>
              <a:t>називається рівняння, в якому змінна знаходиться під знаком кореня? </a:t>
            </a:r>
          </a:p>
          <a:p>
            <a:pPr marL="514350" indent="-514350">
              <a:buAutoNum type="arabicPeriod" startAt="4"/>
            </a:pPr>
            <a:r>
              <a:rPr lang="uk-UA" sz="2800" b="1" dirty="0" smtClean="0">
                <a:latin typeface="Monotype Corsiva" panose="03010101010201010101" pitchFamily="66" charset="0"/>
              </a:rPr>
              <a:t>Як </a:t>
            </a:r>
            <a:r>
              <a:rPr lang="uk-UA" sz="2800" b="1" dirty="0">
                <a:latin typeface="Monotype Corsiva" panose="03010101010201010101" pitchFamily="66" charset="0"/>
              </a:rPr>
              <a:t>називається корінь рівняння, який одержується в результаті нерівносильних перетворень? 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pic>
        <p:nvPicPr>
          <p:cNvPr id="29" name="Picture 2" descr="C:\Users\Acer\Pictures\Презентация МАТЕМАТИ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399382" y="228600"/>
            <a:ext cx="62103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6000" b="1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 Домашнє   завдання</a:t>
            </a:r>
            <a:endParaRPr lang="ru-RU" sz="6000" b="1" dirty="0">
              <a:solidFill>
                <a:srgbClr val="002060"/>
              </a:solidFill>
              <a:latin typeface="Monotype Corsiva" pitchFamily="66" charset="0"/>
              <a:cs typeface="Arial" charset="0"/>
            </a:endParaRPr>
          </a:p>
        </p:txBody>
      </p:sp>
      <p:pic>
        <p:nvPicPr>
          <p:cNvPr id="31" name="Picture 2" descr="gbook0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891" y="4169389"/>
            <a:ext cx="4339432" cy="231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9599" y="1611489"/>
            <a:ext cx="76308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Monotype Corsiva" panose="03010101010201010101" pitchFamily="66" charset="0"/>
              </a:rPr>
              <a:t>1.Творче  завдання : Підготувати міні проект на тему  «Нові нестандартні методи </a:t>
            </a:r>
          </a:p>
          <a:p>
            <a:r>
              <a:rPr lang="uk-UA" sz="2800" b="1" dirty="0" smtClean="0">
                <a:latin typeface="Monotype Corsiva" panose="03010101010201010101" pitchFamily="66" charset="0"/>
              </a:rPr>
              <a:t>розв’язування  ірраціональних  рівнянь»  , в якому  запропонувати методи розв’язування рівнянь, відмінні від розглянутих на </a:t>
            </a:r>
            <a:r>
              <a:rPr lang="uk-UA" sz="2800" b="1" dirty="0" err="1" smtClean="0">
                <a:latin typeface="Monotype Corsiva" panose="03010101010201010101" pitchFamily="66" charset="0"/>
              </a:rPr>
              <a:t>уроці</a:t>
            </a:r>
            <a:r>
              <a:rPr lang="uk-UA" sz="2800" b="1" dirty="0" smtClean="0">
                <a:latin typeface="Monotype Corsiva" panose="03010101010201010101" pitchFamily="66" charset="0"/>
              </a:rPr>
              <a:t> . А саме  графічний  метод, метод виділення  повних квадратів, метод  множення на спряжений.  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6240" y="4627221"/>
            <a:ext cx="58881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Monotype Corsiva" panose="03010101010201010101" pitchFamily="66" charset="0"/>
              </a:rPr>
              <a:t>2. Письмово  підручник                      </a:t>
            </a:r>
          </a:p>
          <a:p>
            <a:r>
              <a:rPr lang="uk-UA" sz="3200" b="1" dirty="0" smtClean="0">
                <a:latin typeface="Monotype Corsiva" panose="03010101010201010101" pitchFamily="66" charset="0"/>
              </a:rPr>
              <a:t>№№  468 (3-6) , 472               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pic>
        <p:nvPicPr>
          <p:cNvPr id="33" name="Picture 35" descr="25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7076" y="248267"/>
            <a:ext cx="1559042" cy="136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586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03640" y="6663680"/>
            <a:ext cx="3240360" cy="19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40668" y="17952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 descr="backgrounds_10001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448"/>
            <a:ext cx="9144000" cy="6858000"/>
          </a:xfrm>
          <a:prstGeom prst="rect">
            <a:avLst/>
          </a:prstGeom>
        </p:spPr>
      </p:pic>
      <p:sp>
        <p:nvSpPr>
          <p:cNvPr id="11" name="WordArt 2"/>
          <p:cNvSpPr>
            <a:spLocks noChangeArrowheads="1" noChangeShapeType="1" noTextEdit="1"/>
          </p:cNvSpPr>
          <p:nvPr/>
        </p:nvSpPr>
        <p:spPr bwMode="auto">
          <a:xfrm>
            <a:off x="340668" y="1196752"/>
            <a:ext cx="8623819" cy="396044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Impact"/>
              </a:rPr>
              <a:t>ДЯКУЮ  ЗА УВАГУ !</a:t>
            </a:r>
          </a:p>
          <a:p>
            <a:pPr algn="ctr"/>
            <a:r>
              <a:rPr lang="uk-UA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Impact"/>
              </a:rPr>
              <a:t>Бажаю успіхів!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22691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91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03640" y="6663680"/>
            <a:ext cx="3240360" cy="19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40668" y="17952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" y="0"/>
            <a:ext cx="91415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94538" y="506766"/>
            <a:ext cx="2796773" cy="2298556"/>
            <a:chOff x="775128" y="1128856"/>
            <a:chExt cx="2212695" cy="1940104"/>
          </a:xfrm>
        </p:grpSpPr>
        <p:sp>
          <p:nvSpPr>
            <p:cNvPr id="5" name="Равнобедренный треугольник 4"/>
            <p:cNvSpPr/>
            <p:nvPr/>
          </p:nvSpPr>
          <p:spPr>
            <a:xfrm>
              <a:off x="775128" y="1128856"/>
              <a:ext cx="2212695" cy="1940104"/>
            </a:xfrm>
            <a:prstGeom prst="triangle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285255" y="1971744"/>
                  <a:ext cx="1000530" cy="7842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ctrlPr>
                              <a:rPr kumimoji="0" lang="ru-RU" sz="4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kumimoji="0" lang="uk-UA" sz="4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kumimoji="0" lang="uk-UA" sz="4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oMath>
                    </m:oMathPara>
                  </a14:m>
                  <a:endParaRPr kumimoji="0" lang="ru-RU" sz="4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5255" y="1971744"/>
                  <a:ext cx="1000530" cy="78425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Группа 6"/>
          <p:cNvGrpSpPr/>
          <p:nvPr/>
        </p:nvGrpSpPr>
        <p:grpSpPr>
          <a:xfrm>
            <a:off x="5916927" y="715236"/>
            <a:ext cx="2016224" cy="1881615"/>
            <a:chOff x="5304451" y="1280386"/>
            <a:chExt cx="2016224" cy="188161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304451" y="1280386"/>
              <a:ext cx="2016224" cy="1881615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812298" y="1682753"/>
                  <a:ext cx="1135966" cy="8571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ctrlPr>
                              <a:rPr kumimoji="0" lang="ru-RU" sz="4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kumimoji="0" lang="uk-UA" sz="4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g>
                          <m:e>
                            <m:r>
                              <a:rPr kumimoji="0" lang="uk-UA" sz="4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rad>
                      </m:oMath>
                    </m:oMathPara>
                  </a14:m>
                  <a:endParaRPr kumimoji="0" lang="ru-RU" sz="4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2298" y="1682753"/>
                  <a:ext cx="1135966" cy="85715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Группа 9"/>
          <p:cNvGrpSpPr/>
          <p:nvPr/>
        </p:nvGrpSpPr>
        <p:grpSpPr>
          <a:xfrm>
            <a:off x="1907704" y="3663579"/>
            <a:ext cx="2211761" cy="2019834"/>
            <a:chOff x="1907704" y="3663579"/>
            <a:chExt cx="2211761" cy="2019834"/>
          </a:xfrm>
        </p:grpSpPr>
        <p:sp>
          <p:nvSpPr>
            <p:cNvPr id="11" name="Овал 10"/>
            <p:cNvSpPr/>
            <p:nvPr/>
          </p:nvSpPr>
          <p:spPr>
            <a:xfrm>
              <a:off x="1907704" y="3663579"/>
              <a:ext cx="2211761" cy="2019834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465036" y="4214556"/>
                  <a:ext cx="1097095" cy="9178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kumimoji="0" lang="ru-RU" sz="4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kumimoji="0" lang="uk-UA" sz="4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oMath>
                    </m:oMathPara>
                  </a14:m>
                  <a:endParaRPr kumimoji="0" lang="ru-RU" sz="4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5036" y="4214556"/>
                  <a:ext cx="1097095" cy="91788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176" y="4044140"/>
            <a:ext cx="2286000" cy="217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307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0" y="0"/>
            <a:ext cx="9144000" cy="6858794"/>
            <a:chOff x="0" y="0"/>
            <a:chExt cx="9144000" cy="6858794"/>
          </a:xfrm>
        </p:grpSpPr>
        <p:grpSp>
          <p:nvGrpSpPr>
            <p:cNvPr id="2" name="Группа 82"/>
            <p:cNvGrpSpPr/>
            <p:nvPr/>
          </p:nvGrpSpPr>
          <p:grpSpPr>
            <a:xfrm>
              <a:off x="0" y="0"/>
              <a:ext cx="9144000" cy="6858794"/>
              <a:chOff x="0" y="0"/>
              <a:chExt cx="9144000" cy="6858794"/>
            </a:xfrm>
          </p:grpSpPr>
          <p:grpSp>
            <p:nvGrpSpPr>
              <p:cNvPr id="3" name="Группа 80"/>
              <p:cNvGrpSpPr/>
              <p:nvPr/>
            </p:nvGrpSpPr>
            <p:grpSpPr>
              <a:xfrm>
                <a:off x="0" y="0"/>
                <a:ext cx="9144000" cy="6858794"/>
                <a:chOff x="0" y="0"/>
                <a:chExt cx="9144000" cy="6858794"/>
              </a:xfrm>
            </p:grpSpPr>
            <p:cxnSp>
              <p:nvCxnSpPr>
                <p:cNvPr id="73" name="Прямая соединительная линия 72"/>
                <p:cNvCxnSpPr/>
                <p:nvPr/>
              </p:nvCxnSpPr>
              <p:spPr>
                <a:xfrm>
                  <a:off x="0" y="628652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Прямая соединительная линия 70"/>
                <p:cNvCxnSpPr/>
                <p:nvPr/>
              </p:nvCxnSpPr>
              <p:spPr>
                <a:xfrm>
                  <a:off x="0" y="557214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>
                  <a:off x="0" y="485776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Прямая соединительная линия 65"/>
                <p:cNvCxnSpPr/>
                <p:nvPr/>
              </p:nvCxnSpPr>
              <p:spPr>
                <a:xfrm>
                  <a:off x="0" y="414338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Прямая соединительная линия 63"/>
                <p:cNvCxnSpPr/>
                <p:nvPr/>
              </p:nvCxnSpPr>
              <p:spPr>
                <a:xfrm rot="10800000" flipH="1">
                  <a:off x="0" y="342900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Прямая соединительная линия 61"/>
                <p:cNvCxnSpPr/>
                <p:nvPr/>
              </p:nvCxnSpPr>
              <p:spPr>
                <a:xfrm>
                  <a:off x="0" y="271462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Прямая соединительная линия 59"/>
                <p:cNvCxnSpPr/>
                <p:nvPr/>
              </p:nvCxnSpPr>
              <p:spPr>
                <a:xfrm>
                  <a:off x="0" y="1928802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Прямая соединительная линия 75"/>
                <p:cNvCxnSpPr/>
                <p:nvPr/>
              </p:nvCxnSpPr>
              <p:spPr>
                <a:xfrm>
                  <a:off x="0" y="128586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Прямая соединительная линия 77"/>
                <p:cNvCxnSpPr/>
                <p:nvPr/>
              </p:nvCxnSpPr>
              <p:spPr>
                <a:xfrm>
                  <a:off x="0" y="57148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 rot="5400000">
                  <a:off x="471490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 rot="5400000">
                  <a:off x="40005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 rot="5400000">
                  <a:off x="328614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 rot="5400000">
                  <a:off x="257176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 rot="5400000">
                  <a:off x="185738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 rot="16200000" flipH="1">
                  <a:off x="114300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 rot="5400000">
                  <a:off x="4286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 rot="5400000">
                  <a:off x="-28576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rot="5400000">
                  <a:off x="-2501132" y="3429000"/>
                  <a:ext cx="6858794" cy="794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 rot="5400000">
                  <a:off x="-17145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 rot="5400000">
                  <a:off x="-100014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Рамка 81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3885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5" name="Рисунок 24" descr="kolk_i_schety.png"/>
            <p:cNvPicPr>
              <a:picLocks noChangeAspect="1"/>
            </p:cNvPicPr>
            <p:nvPr/>
          </p:nvPicPr>
          <p:blipFill>
            <a:blip r:embed="rId2" cstate="print"/>
            <a:srcRect r="6503" b="8055"/>
            <a:stretch>
              <a:fillRect/>
            </a:stretch>
          </p:blipFill>
          <p:spPr>
            <a:xfrm>
              <a:off x="0" y="4839135"/>
              <a:ext cx="1857420" cy="20188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781795" y="571480"/>
            <a:ext cx="73613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latin typeface="Monotype Corsiva" panose="03010101010201010101" pitchFamily="66" charset="0"/>
              </a:rPr>
              <a:t>Перевірка  домашнього  завдання:</a:t>
            </a:r>
            <a:endParaRPr lang="ru-RU" sz="4400" b="1" dirty="0">
              <a:latin typeface="Monotype Corsiva" panose="03010101010201010101" pitchFamily="66" charset="0"/>
            </a:endParaRPr>
          </a:p>
        </p:txBody>
      </p:sp>
      <p:pic>
        <p:nvPicPr>
          <p:cNvPr id="35" name="Picture 3" descr="C:\Users\Acer\Pictures\350664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1331640" y="338021"/>
            <a:ext cx="7338869" cy="769441"/>
          </a:xfrm>
          <a:prstGeom prst="rect">
            <a:avLst/>
          </a:prstGeom>
          <a:solidFill>
            <a:srgbClr val="00B050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Перевірка  домашнього  завдання.</a:t>
            </a:r>
            <a:endParaRPr kumimoji="0" lang="ru-RU" sz="2000" b="0" i="0" u="none" strike="noStrike" kern="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Monotype Corsiva" pitchFamily="66" charset="0"/>
              <a:ea typeface="+mn-ea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1719185" y="2076384"/>
            <a:ext cx="55521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№481  </a:t>
            </a:r>
          </a:p>
          <a:p>
            <a:pPr marL="457200" indent="-457200">
              <a:buAutoNum type="arabicParenR"/>
            </a:pPr>
            <a:r>
              <a:rPr lang="ru-RU" sz="4000" b="1" dirty="0" err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Відповідь</a:t>
            </a:r>
            <a:r>
              <a:rPr lang="ru-RU" sz="4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: 4</a:t>
            </a:r>
          </a:p>
          <a:p>
            <a:pPr marL="457200" indent="-457200">
              <a:buAutoNum type="arabicParenR"/>
            </a:pPr>
            <a:r>
              <a:rPr lang="uk-UA" sz="4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Відповідь : 2; 3</a:t>
            </a:r>
          </a:p>
          <a:p>
            <a:pPr marL="457200" indent="-457200">
              <a:buAutoNum type="arabicParenR"/>
            </a:pPr>
            <a:r>
              <a:rPr lang="uk-UA" sz="4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Відповідь : -7;8;</a:t>
            </a:r>
          </a:p>
          <a:p>
            <a:pPr marL="457200" indent="-457200">
              <a:buAutoNum type="arabicParenR"/>
            </a:pPr>
            <a:r>
              <a:rPr lang="uk-UA" sz="4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Відповідь : -1;1;4</a:t>
            </a:r>
            <a:endParaRPr lang="ru-RU" sz="4000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8935" y="3933925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-2</a:t>
            </a:r>
            <a:endParaRPr lang="ru-RU" sz="4000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33" name="Picture 35" descr="2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912" y="1040074"/>
            <a:ext cx="1689534" cy="148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Группа 47"/>
          <p:cNvGrpSpPr/>
          <p:nvPr/>
        </p:nvGrpSpPr>
        <p:grpSpPr>
          <a:xfrm>
            <a:off x="21704" y="0"/>
            <a:ext cx="9144000" cy="6858000"/>
            <a:chOff x="0" y="0"/>
            <a:chExt cx="9144000" cy="6858000"/>
          </a:xfrm>
        </p:grpSpPr>
        <p:pic>
          <p:nvPicPr>
            <p:cNvPr id="7" name="Рисунок 6" descr="Рисунок13.png"/>
            <p:cNvPicPr>
              <a:picLocks noChangeAspect="1"/>
            </p:cNvPicPr>
            <p:nvPr/>
          </p:nvPicPr>
          <p:blipFill>
            <a:blip r:embed="rId2" cstate="print"/>
            <a:srcRect l="2308" b="1704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effectLst/>
          </p:spPr>
        </p:pic>
        <p:pic>
          <p:nvPicPr>
            <p:cNvPr id="47" name="Рисунок 46" descr="Рисунок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29322" y="1928802"/>
              <a:ext cx="2952000" cy="4769094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77072"/>
            <a:ext cx="7772400" cy="1470025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РОЗВ’ЯЗУВАННЯ</a:t>
            </a:r>
            <a:br>
              <a:rPr lang="uk-UA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uk-UA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uk-UA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uk-UA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ІРРАЦІОНАЛЬНИХ  </a:t>
            </a:r>
            <a:br>
              <a:rPr lang="uk-UA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uk-UA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uk-UA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uk-UA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РІВНЯНЬ</a:t>
            </a:r>
            <a:endParaRPr lang="ru-RU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 ÐµÐ·ÑÐ»ÑÑÐ°Ñ Ð¿Ð¾ÑÑÐºÑ Ð·Ð¾Ð±ÑÐ°Ð¶ÐµÐ½Ñ Ð·Ð° Ð·Ð°Ð¿Ð¸ÑÐ¾Ð¼ &quot;Ð°Ð²ÑÐ°ÑÑÑ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37" y="419218"/>
            <a:ext cx="3817715" cy="2867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1560" y="3807729"/>
                <a:ext cx="2880320" cy="10021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ru-RU" sz="3200" i="1" dirty="0" smtClean="0">
                    <a:solidFill>
                      <a:schemeClr val="tx1"/>
                    </a:solidFill>
                    <a:latin typeface="Monotype Corsiva" panose="03010101010201010101" pitchFamily="66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2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32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3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𝑮</m:t>
                                </m:r>
                              </m:e>
                              <m:sub>
                                <m:r>
                                  <a:rPr lang="uk-UA" sz="3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uk-UA" sz="3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−ф</m:t>
                            </m:r>
                            <m:func>
                              <m:funcPr>
                                <m:ctrlPr>
                                  <a:rPr lang="en-US" sz="3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sz="320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uk-UA" sz="3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(і−</m:t>
                                </m:r>
                                <m:r>
                                  <a:rPr lang="el-GR" sz="3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  <m:r>
                                  <a:rPr lang="uk-UA" sz="3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num>
                          <m:den>
                            <m:sSub>
                              <m:sSubPr>
                                <m:ctrlPr>
                                  <a:rPr lang="ru-RU" sz="3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uk-UA" sz="3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С</m:t>
                                </m:r>
                              </m:e>
                              <m:sub>
                                <m:r>
                                  <a:rPr lang="uk-UA" sz="3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у</m:t>
                                </m:r>
                              </m:sub>
                            </m:sSub>
                            <m:r>
                              <a:rPr lang="ru-RU" sz="3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⍴</m:t>
                            </m:r>
                            <m:r>
                              <a:rPr lang="el-GR" sz="3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  <m:sSup>
                              <m:sSupPr>
                                <m:ctrlPr>
                                  <a:rPr lang="el-GR" sz="3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p>
                                <m:r>
                                  <a:rPr lang="uk-UA" sz="3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endParaRPr lang="ru-RU" sz="3200" i="1" dirty="0">
                  <a:solidFill>
                    <a:schemeClr val="tx1"/>
                  </a:solidFill>
                  <a:latin typeface="Monotype Corsiva" panose="03010101010201010101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807729"/>
                <a:ext cx="2880320" cy="1002134"/>
              </a:xfrm>
              <a:prstGeom prst="rect">
                <a:avLst/>
              </a:prstGeom>
              <a:blipFill>
                <a:blip r:embed="rId3"/>
                <a:stretch>
                  <a:fillRect b="-6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898809" y="3717032"/>
                <a:ext cx="3239028" cy="1183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 panose="02040503050406030204" pitchFamily="18" charset="0"/>
                        </a:rPr>
                        <m:t>𝝎</m:t>
                      </m:r>
                      <m:r>
                        <a:rPr lang="uk-UA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uk-UA" sz="24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uk-UA" sz="24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uk-UA" sz="24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uk-UA" sz="2400" b="1" i="1" smtClean="0">
                                      <a:latin typeface="Cambria Math" panose="02040503050406030204" pitchFamily="18" charset="0"/>
                                    </a:rPr>
                                    <m:t>Р</m:t>
                                  </m:r>
                                </m:e>
                                <m:sub>
                                  <m:r>
                                    <a:rPr lang="uk-UA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uk-UA" sz="2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uk-UA" sz="24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uk-UA" sz="2400" b="1" i="1" smtClean="0">
                                      <a:latin typeface="Cambria Math" panose="02040503050406030204" pitchFamily="18" charset="0"/>
                                    </a:rPr>
                                    <m:t>Р</m:t>
                                  </m:r>
                                </m:e>
                                <m:sub>
                                  <m:r>
                                    <a:rPr lang="uk-UA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uk-UA" sz="2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uk-UA" sz="24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uk-UA" sz="2400" b="1" i="1" smtClean="0">
                                      <a:latin typeface="Cambria Math" panose="02040503050406030204" pitchFamily="18" charset="0"/>
                                    </a:rPr>
                                    <m:t>Р</m:t>
                                  </m:r>
                                </m:e>
                                <m:sub>
                                  <m:r>
                                    <a:rPr lang="uk-UA" sz="24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uk-UA" sz="24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uk-UA" sz="2400" b="1" i="1" smtClean="0">
                                      <a:latin typeface="Cambria Math" panose="02040503050406030204" pitchFamily="18" charset="0"/>
                                    </a:rPr>
                                    <m:t>Р</m:t>
                                  </m:r>
                                </m:e>
                                <m:sub>
                                  <m:r>
                                    <a:rPr lang="uk-UA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uk-UA" sz="24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uk-UA" sz="2400" b="1" i="1" smtClean="0">
                                      <a:latin typeface="Cambria Math" panose="02040503050406030204" pitchFamily="18" charset="0"/>
                                    </a:rPr>
                                    <m:t>𝜾</m:t>
                                  </m:r>
                                </m:e>
                                <m:sub>
                                  <m:r>
                                    <a:rPr lang="uk-UA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uk-UA" sz="2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uk-UA" sz="24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uk-UA" sz="2400" b="1" i="1" smtClean="0">
                                      <a:latin typeface="Cambria Math" panose="02040503050406030204" pitchFamily="18" charset="0"/>
                                    </a:rPr>
                                    <m:t>Р</m:t>
                                  </m:r>
                                </m:e>
                                <m:sub>
                                  <m:r>
                                    <a:rPr lang="uk-UA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uk-UA" sz="24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uk-UA" sz="2400" b="1" i="1" smtClean="0">
                                      <a:latin typeface="Cambria Math" panose="02040503050406030204" pitchFamily="18" charset="0"/>
                                    </a:rPr>
                                    <m:t>𝜾</m:t>
                                  </m:r>
                                </m:e>
                                <m:sub>
                                  <m:r>
                                    <a:rPr lang="uk-UA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  <m:r>
                            <a:rPr lang="uk-UA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</m:rad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809" y="3717032"/>
                <a:ext cx="3239028" cy="11835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 descr="Ð ÐµÐ·ÑÐ»ÑÑÐ°Ñ Ð¿Ð¾ÑÑÐºÑ Ð·Ð¾Ð±ÑÐ°Ð¶ÐµÐ½Ñ Ð·Ð° Ð·Ð°Ð¿Ð¸ÑÐ¾Ð¼ &quot;ÑÑÐ³ÑÑÐ½Ðµ ÐºÐ°ÑÐ°Ð½Ð½Ñ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19219"/>
            <a:ext cx="4324695" cy="286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48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22252" y="6645633"/>
            <a:ext cx="3240360" cy="19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6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5789" y="4898901"/>
            <a:ext cx="1268699" cy="12217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99770" y="236005"/>
                <a:ext cx="8496944" cy="3059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2000" b="1" dirty="0" smtClean="0">
                    <a:solidFill>
                      <a:srgbClr val="002060"/>
                    </a:solidFill>
                    <a:latin typeface="Monotype Corsiva" panose="03010101010201010101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 Як називається рівняння, в якому змінна знаходиться під знаком кореня? </a:t>
                </a:r>
                <a:endParaRPr lang="ru-RU" sz="2000" b="1" dirty="0">
                  <a:solidFill>
                    <a:srgbClr val="002060"/>
                  </a:solidFill>
                  <a:effectLst/>
                  <a:latin typeface="Monotype Corsiva" panose="03010101010201010101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2000" b="1" dirty="0">
                    <a:solidFill>
                      <a:srgbClr val="002060"/>
                    </a:solidFill>
                    <a:effectLst/>
                    <a:latin typeface="Monotype Corsiva" panose="03010101010201010101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2.Як називають корінь третього </a:t>
                </a:r>
                <a:r>
                  <a:rPr lang="uk-UA" sz="2000" b="1" dirty="0" err="1">
                    <a:solidFill>
                      <a:srgbClr val="002060"/>
                    </a:solidFill>
                    <a:effectLst/>
                    <a:latin typeface="Monotype Corsiva" panose="03010101010201010101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степеня</a:t>
                </a:r>
                <a:r>
                  <a:rPr lang="uk-UA" sz="2000" b="1" dirty="0">
                    <a:solidFill>
                      <a:srgbClr val="002060"/>
                    </a:solidFill>
                    <a:effectLst/>
                    <a:latin typeface="Monotype Corsiva" panose="03010101010201010101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br>
                  <a:rPr lang="uk-UA" sz="2000" b="1" dirty="0">
                    <a:solidFill>
                      <a:srgbClr val="002060"/>
                    </a:solidFill>
                    <a:effectLst/>
                    <a:latin typeface="Monotype Corsiva" panose="03010101010201010101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uk-UA" sz="2000" b="1" dirty="0">
                    <a:solidFill>
                      <a:srgbClr val="002060"/>
                    </a:solidFill>
                    <a:effectLst/>
                    <a:latin typeface="Monotype Corsiva" panose="03010101010201010101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3.При піднесенні рівняння до парного </a:t>
                </a:r>
                <a:r>
                  <a:rPr lang="uk-UA" sz="2000" b="1" dirty="0" err="1">
                    <a:solidFill>
                      <a:srgbClr val="002060"/>
                    </a:solidFill>
                    <a:effectLst/>
                    <a:latin typeface="Monotype Corsiva" panose="03010101010201010101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степеня</a:t>
                </a:r>
                <a:r>
                  <a:rPr lang="uk-UA" sz="2000" b="1" dirty="0">
                    <a:solidFill>
                      <a:srgbClr val="002060"/>
                    </a:solidFill>
                    <a:effectLst/>
                    <a:latin typeface="Monotype Corsiva" panose="03010101010201010101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отримаємо рівняння … </a:t>
                </a:r>
                <a:br>
                  <a:rPr lang="uk-UA" sz="2000" b="1" dirty="0">
                    <a:solidFill>
                      <a:srgbClr val="002060"/>
                    </a:solidFill>
                    <a:effectLst/>
                    <a:latin typeface="Monotype Corsiva" panose="03010101010201010101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uk-UA" sz="2000" b="1" dirty="0">
                    <a:solidFill>
                      <a:srgbClr val="002060"/>
                    </a:solidFill>
                    <a:effectLst/>
                    <a:latin typeface="Monotype Corsiva" panose="03010101010201010101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4.Як називається </a:t>
                </a:r>
                <a:r>
                  <a:rPr lang="uk-UA" sz="2000" b="1" dirty="0" smtClean="0">
                    <a:solidFill>
                      <a:srgbClr val="002060"/>
                    </a:solidFill>
                    <a:effectLst/>
                    <a:latin typeface="Monotype Corsiva" panose="03010101010201010101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корінь </a:t>
                </a:r>
                <a:r>
                  <a:rPr lang="uk-UA" sz="2000" b="1" dirty="0">
                    <a:solidFill>
                      <a:srgbClr val="002060"/>
                    </a:solidFill>
                    <a:effectLst/>
                    <a:latin typeface="Monotype Corsiva" panose="03010101010201010101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рівняння, який </a:t>
                </a:r>
                <a:r>
                  <a:rPr lang="uk-UA" sz="2000" b="1" dirty="0" smtClean="0">
                    <a:solidFill>
                      <a:srgbClr val="002060"/>
                    </a:solidFill>
                    <a:effectLst/>
                    <a:latin typeface="Monotype Corsiva" panose="03010101010201010101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одержуємо </a:t>
                </a:r>
                <a:r>
                  <a:rPr lang="uk-UA" sz="2000" b="1" dirty="0">
                    <a:solidFill>
                      <a:srgbClr val="002060"/>
                    </a:solidFill>
                    <a:effectLst/>
                    <a:latin typeface="Monotype Corsiva" panose="03010101010201010101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результаті нерівносильних </a:t>
                </a:r>
                <a:r>
                  <a:rPr lang="uk-UA" sz="2000" b="1" dirty="0" smtClean="0">
                    <a:solidFill>
                      <a:srgbClr val="002060"/>
                    </a:solidFill>
                    <a:effectLst/>
                    <a:latin typeface="Monotype Corsiva" panose="03010101010201010101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перетворень і який не задовольняє  умову рівняння? </a:t>
                </a:r>
                <a:r>
                  <a:rPr lang="uk-UA" sz="2000" b="1" dirty="0">
                    <a:solidFill>
                      <a:srgbClr val="002060"/>
                    </a:solidFill>
                    <a:effectLst/>
                    <a:latin typeface="Monotype Corsiva" panose="03010101010201010101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uk-UA" sz="2000" b="1" dirty="0">
                    <a:solidFill>
                      <a:srgbClr val="002060"/>
                    </a:solidFill>
                    <a:effectLst/>
                    <a:latin typeface="Monotype Corsiva" panose="03010101010201010101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uk-UA" sz="2000" b="1" dirty="0">
                    <a:solidFill>
                      <a:srgbClr val="002060"/>
                    </a:solidFill>
                    <a:effectLst/>
                    <a:latin typeface="Monotype Corsiva" panose="03010101010201010101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5.При піднесенні рівняння до непарного  </a:t>
                </a:r>
                <a:r>
                  <a:rPr lang="uk-UA" sz="2000" b="1" dirty="0" err="1">
                    <a:solidFill>
                      <a:srgbClr val="002060"/>
                    </a:solidFill>
                    <a:effectLst/>
                    <a:latin typeface="Monotype Corsiva" panose="03010101010201010101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степеня</a:t>
                </a:r>
                <a:r>
                  <a:rPr lang="uk-UA" sz="2000" b="1" dirty="0">
                    <a:solidFill>
                      <a:srgbClr val="002060"/>
                    </a:solidFill>
                    <a:effectLst/>
                    <a:latin typeface="Monotype Corsiva" panose="03010101010201010101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uk-UA" sz="2000" b="1" dirty="0" smtClean="0">
                    <a:solidFill>
                      <a:srgbClr val="002060"/>
                    </a:solidFill>
                    <a:effectLst/>
                    <a:latin typeface="Monotype Corsiva" panose="03010101010201010101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отримаємо </a:t>
                </a:r>
                <a:r>
                  <a:rPr lang="uk-UA" sz="2000" b="1" dirty="0">
                    <a:solidFill>
                      <a:srgbClr val="002060"/>
                    </a:solidFill>
                    <a:effectLst/>
                    <a:latin typeface="Monotype Corsiva" panose="03010101010201010101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рівняння … даному </a:t>
                </a:r>
                <a:br>
                  <a:rPr lang="uk-UA" sz="2000" b="1" dirty="0">
                    <a:solidFill>
                      <a:srgbClr val="002060"/>
                    </a:solidFill>
                    <a:effectLst/>
                    <a:latin typeface="Monotype Corsiva" panose="03010101010201010101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uk-UA" sz="2000" b="1" dirty="0">
                    <a:solidFill>
                      <a:srgbClr val="002060"/>
                    </a:solidFill>
                    <a:effectLst/>
                    <a:latin typeface="Monotype Corsiva" panose="03010101010201010101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6.Корінь рівняння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uk-UA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х</m:t>
                        </m:r>
                      </m:e>
                    </m:rad>
                    <m:r>
                      <a:rPr lang="uk-UA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2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uk-UA" sz="2000" b="1" dirty="0">
                    <a:solidFill>
                      <a:srgbClr val="002060"/>
                    </a:solidFill>
                    <a:effectLst/>
                    <a:latin typeface="Monotype Corsiva" panose="03010101010201010101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uk-UA" sz="2000" b="1" dirty="0">
                    <a:solidFill>
                      <a:srgbClr val="002060"/>
                    </a:solidFill>
                    <a:effectLst/>
                    <a:latin typeface="Monotype Corsiva" panose="03010101010201010101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uk-UA" sz="2000" b="1" dirty="0" smtClean="0">
                    <a:solidFill>
                      <a:srgbClr val="002060"/>
                    </a:solidFill>
                    <a:effectLst/>
                    <a:latin typeface="Monotype Corsiva" panose="03010101010201010101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7.Якщо  кожному  </a:t>
                </a:r>
                <a:r>
                  <a:rPr lang="uk-UA" sz="2000" b="1" dirty="0">
                    <a:solidFill>
                      <a:srgbClr val="002060"/>
                    </a:solidFill>
                    <a:effectLst/>
                    <a:latin typeface="Monotype Corsiva" panose="03010101010201010101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значенню змінної х з деякої </a:t>
                </a:r>
                <a:r>
                  <a:rPr lang="uk-UA" sz="2000" b="1" dirty="0" smtClean="0">
                    <a:solidFill>
                      <a:srgbClr val="002060"/>
                    </a:solidFill>
                    <a:effectLst/>
                    <a:latin typeface="Monotype Corsiva" panose="03010101010201010101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множини  відповідає </a:t>
                </a:r>
                <a:r>
                  <a:rPr lang="uk-UA" sz="2000" b="1" dirty="0">
                    <a:solidFill>
                      <a:srgbClr val="002060"/>
                    </a:solidFill>
                    <a:effectLst/>
                    <a:latin typeface="Monotype Corsiva" panose="03010101010201010101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єдине значення змінної у, то таку залежність називають…</a:t>
                </a:r>
                <a:endParaRPr lang="ru-RU" sz="2000" b="1" dirty="0">
                  <a:solidFill>
                    <a:srgbClr val="002060"/>
                  </a:solidFill>
                  <a:effectLst/>
                  <a:latin typeface="Monotype Corsiva" panose="03010101010201010101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70" y="236005"/>
                <a:ext cx="8496944" cy="3059877"/>
              </a:xfrm>
              <a:prstGeom prst="rect">
                <a:avLst/>
              </a:prstGeom>
              <a:blipFill>
                <a:blip r:embed="rId3"/>
                <a:stretch>
                  <a:fillRect l="-789" t="-398" b="-2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929255"/>
              </p:ext>
            </p:extLst>
          </p:nvPr>
        </p:nvGraphicFramePr>
        <p:xfrm>
          <a:off x="2037905" y="3546634"/>
          <a:ext cx="6147817" cy="1687728"/>
        </p:xfrm>
        <a:graphic>
          <a:graphicData uri="http://schemas.openxmlformats.org/drawingml/2006/table">
            <a:tbl>
              <a:tblPr firstRow="1" firstCol="1" bandRow="1"/>
              <a:tblGrid>
                <a:gridCol w="242952">
                  <a:extLst>
                    <a:ext uri="{9D8B030D-6E8A-4147-A177-3AD203B41FA5}">
                      <a16:colId xmlns="" xmlns:a16="http://schemas.microsoft.com/office/drawing/2014/main" val="3452841841"/>
                    </a:ext>
                  </a:extLst>
                </a:gridCol>
                <a:gridCol w="299720">
                  <a:extLst>
                    <a:ext uri="{9D8B030D-6E8A-4147-A177-3AD203B41FA5}">
                      <a16:colId xmlns="" xmlns:a16="http://schemas.microsoft.com/office/drawing/2014/main" val="1139586484"/>
                    </a:ext>
                  </a:extLst>
                </a:gridCol>
                <a:gridCol w="299085">
                  <a:extLst>
                    <a:ext uri="{9D8B030D-6E8A-4147-A177-3AD203B41FA5}">
                      <a16:colId xmlns="" xmlns:a16="http://schemas.microsoft.com/office/drawing/2014/main" val="939720461"/>
                    </a:ext>
                  </a:extLst>
                </a:gridCol>
                <a:gridCol w="299085">
                  <a:extLst>
                    <a:ext uri="{9D8B030D-6E8A-4147-A177-3AD203B41FA5}">
                      <a16:colId xmlns="" xmlns:a16="http://schemas.microsoft.com/office/drawing/2014/main" val="315778600"/>
                    </a:ext>
                  </a:extLst>
                </a:gridCol>
                <a:gridCol w="313690">
                  <a:extLst>
                    <a:ext uri="{9D8B030D-6E8A-4147-A177-3AD203B41FA5}">
                      <a16:colId xmlns="" xmlns:a16="http://schemas.microsoft.com/office/drawing/2014/main" val="1517746"/>
                    </a:ext>
                  </a:extLst>
                </a:gridCol>
                <a:gridCol w="314960">
                  <a:extLst>
                    <a:ext uri="{9D8B030D-6E8A-4147-A177-3AD203B41FA5}">
                      <a16:colId xmlns="" xmlns:a16="http://schemas.microsoft.com/office/drawing/2014/main" val="1833560288"/>
                    </a:ext>
                  </a:extLst>
                </a:gridCol>
                <a:gridCol w="314960">
                  <a:extLst>
                    <a:ext uri="{9D8B030D-6E8A-4147-A177-3AD203B41FA5}">
                      <a16:colId xmlns="" xmlns:a16="http://schemas.microsoft.com/office/drawing/2014/main" val="992357663"/>
                    </a:ext>
                  </a:extLst>
                </a:gridCol>
                <a:gridCol w="314325">
                  <a:extLst>
                    <a:ext uri="{9D8B030D-6E8A-4147-A177-3AD203B41FA5}">
                      <a16:colId xmlns="" xmlns:a16="http://schemas.microsoft.com/office/drawing/2014/main" val="16178892"/>
                    </a:ext>
                  </a:extLst>
                </a:gridCol>
                <a:gridCol w="318770">
                  <a:extLst>
                    <a:ext uri="{9D8B030D-6E8A-4147-A177-3AD203B41FA5}">
                      <a16:colId xmlns="" xmlns:a16="http://schemas.microsoft.com/office/drawing/2014/main" val="221702197"/>
                    </a:ext>
                  </a:extLst>
                </a:gridCol>
                <a:gridCol w="318770">
                  <a:extLst>
                    <a:ext uri="{9D8B030D-6E8A-4147-A177-3AD203B41FA5}">
                      <a16:colId xmlns="" xmlns:a16="http://schemas.microsoft.com/office/drawing/2014/main" val="4145563047"/>
                    </a:ext>
                  </a:extLst>
                </a:gridCol>
                <a:gridCol w="315595">
                  <a:extLst>
                    <a:ext uri="{9D8B030D-6E8A-4147-A177-3AD203B41FA5}">
                      <a16:colId xmlns="" xmlns:a16="http://schemas.microsoft.com/office/drawing/2014/main" val="2369607873"/>
                    </a:ext>
                  </a:extLst>
                </a:gridCol>
                <a:gridCol w="315595">
                  <a:extLst>
                    <a:ext uri="{9D8B030D-6E8A-4147-A177-3AD203B41FA5}">
                      <a16:colId xmlns="" xmlns:a16="http://schemas.microsoft.com/office/drawing/2014/main" val="258994353"/>
                    </a:ext>
                  </a:extLst>
                </a:gridCol>
                <a:gridCol w="315595">
                  <a:extLst>
                    <a:ext uri="{9D8B030D-6E8A-4147-A177-3AD203B41FA5}">
                      <a16:colId xmlns="" xmlns:a16="http://schemas.microsoft.com/office/drawing/2014/main" val="1543563252"/>
                    </a:ext>
                  </a:extLst>
                </a:gridCol>
                <a:gridCol w="315595">
                  <a:extLst>
                    <a:ext uri="{9D8B030D-6E8A-4147-A177-3AD203B41FA5}">
                      <a16:colId xmlns="" xmlns:a16="http://schemas.microsoft.com/office/drawing/2014/main" val="481091504"/>
                    </a:ext>
                  </a:extLst>
                </a:gridCol>
                <a:gridCol w="307340">
                  <a:extLst>
                    <a:ext uri="{9D8B030D-6E8A-4147-A177-3AD203B41FA5}">
                      <a16:colId xmlns="" xmlns:a16="http://schemas.microsoft.com/office/drawing/2014/main" val="726238883"/>
                    </a:ext>
                  </a:extLst>
                </a:gridCol>
                <a:gridCol w="312420">
                  <a:extLst>
                    <a:ext uri="{9D8B030D-6E8A-4147-A177-3AD203B41FA5}">
                      <a16:colId xmlns="" xmlns:a16="http://schemas.microsoft.com/office/drawing/2014/main" val="2107955925"/>
                    </a:ext>
                  </a:extLst>
                </a:gridCol>
                <a:gridCol w="330200">
                  <a:extLst>
                    <a:ext uri="{9D8B030D-6E8A-4147-A177-3AD203B41FA5}">
                      <a16:colId xmlns="" xmlns:a16="http://schemas.microsoft.com/office/drawing/2014/main" val="460503028"/>
                    </a:ext>
                  </a:extLst>
                </a:gridCol>
                <a:gridCol w="299720">
                  <a:extLst>
                    <a:ext uri="{9D8B030D-6E8A-4147-A177-3AD203B41FA5}">
                      <a16:colId xmlns="" xmlns:a16="http://schemas.microsoft.com/office/drawing/2014/main" val="722252868"/>
                    </a:ext>
                  </a:extLst>
                </a:gridCol>
                <a:gridCol w="299720">
                  <a:extLst>
                    <a:ext uri="{9D8B030D-6E8A-4147-A177-3AD203B41FA5}">
                      <a16:colId xmlns="" xmlns:a16="http://schemas.microsoft.com/office/drawing/2014/main" val="192723832"/>
                    </a:ext>
                  </a:extLst>
                </a:gridCol>
                <a:gridCol w="299720">
                  <a:extLst>
                    <a:ext uri="{9D8B030D-6E8A-4147-A177-3AD203B41FA5}">
                      <a16:colId xmlns="" xmlns:a16="http://schemas.microsoft.com/office/drawing/2014/main" val="3948396294"/>
                    </a:ext>
                  </a:extLst>
                </a:gridCol>
              </a:tblGrid>
              <a:tr h="241104">
                <a:tc rowSpan="2" gridSpan="6"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15978514"/>
                  </a:ext>
                </a:extLst>
              </a:tr>
              <a:tr h="241104"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6398707"/>
                  </a:ext>
                </a:extLst>
              </a:tr>
              <a:tr h="241104">
                <a:tc rowSpan="2"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43573624"/>
                  </a:ext>
                </a:extLst>
              </a:tr>
              <a:tr h="241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9406543"/>
                  </a:ext>
                </a:extLst>
              </a:tr>
              <a:tr h="24110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50617988"/>
                  </a:ext>
                </a:extLst>
              </a:tr>
              <a:tr h="241104">
                <a:tc gridSpan="4"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1978653"/>
                  </a:ext>
                </a:extLst>
              </a:tr>
              <a:tr h="241104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є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728096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79912" y="34792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79912" y="37168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618069" y="3944220"/>
            <a:ext cx="26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127479" y="41618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157599" y="471423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6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012080" y="44167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5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092818" y="493237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7</a:t>
            </a:r>
            <a:endParaRPr lang="ru-RU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037609"/>
              </p:ext>
            </p:extLst>
          </p:nvPr>
        </p:nvGraphicFramePr>
        <p:xfrm>
          <a:off x="2168541" y="3310744"/>
          <a:ext cx="6017180" cy="2809867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00859">
                  <a:extLst>
                    <a:ext uri="{9D8B030D-6E8A-4147-A177-3AD203B41FA5}">
                      <a16:colId xmlns="" xmlns:a16="http://schemas.microsoft.com/office/drawing/2014/main" val="1529321839"/>
                    </a:ext>
                  </a:extLst>
                </a:gridCol>
                <a:gridCol w="300859">
                  <a:extLst>
                    <a:ext uri="{9D8B030D-6E8A-4147-A177-3AD203B41FA5}">
                      <a16:colId xmlns="" xmlns:a16="http://schemas.microsoft.com/office/drawing/2014/main" val="1651383937"/>
                    </a:ext>
                  </a:extLst>
                </a:gridCol>
                <a:gridCol w="300859">
                  <a:extLst>
                    <a:ext uri="{9D8B030D-6E8A-4147-A177-3AD203B41FA5}">
                      <a16:colId xmlns="" xmlns:a16="http://schemas.microsoft.com/office/drawing/2014/main" val="382873697"/>
                    </a:ext>
                  </a:extLst>
                </a:gridCol>
                <a:gridCol w="300859">
                  <a:extLst>
                    <a:ext uri="{9D8B030D-6E8A-4147-A177-3AD203B41FA5}">
                      <a16:colId xmlns="" xmlns:a16="http://schemas.microsoft.com/office/drawing/2014/main" val="223849710"/>
                    </a:ext>
                  </a:extLst>
                </a:gridCol>
                <a:gridCol w="300859">
                  <a:extLst>
                    <a:ext uri="{9D8B030D-6E8A-4147-A177-3AD203B41FA5}">
                      <a16:colId xmlns="" xmlns:a16="http://schemas.microsoft.com/office/drawing/2014/main" val="3173517164"/>
                    </a:ext>
                  </a:extLst>
                </a:gridCol>
                <a:gridCol w="300859">
                  <a:extLst>
                    <a:ext uri="{9D8B030D-6E8A-4147-A177-3AD203B41FA5}">
                      <a16:colId xmlns="" xmlns:a16="http://schemas.microsoft.com/office/drawing/2014/main" val="4292746953"/>
                    </a:ext>
                  </a:extLst>
                </a:gridCol>
                <a:gridCol w="300859">
                  <a:extLst>
                    <a:ext uri="{9D8B030D-6E8A-4147-A177-3AD203B41FA5}">
                      <a16:colId xmlns="" xmlns:a16="http://schemas.microsoft.com/office/drawing/2014/main" val="3351459039"/>
                    </a:ext>
                  </a:extLst>
                </a:gridCol>
                <a:gridCol w="300859">
                  <a:extLst>
                    <a:ext uri="{9D8B030D-6E8A-4147-A177-3AD203B41FA5}">
                      <a16:colId xmlns="" xmlns:a16="http://schemas.microsoft.com/office/drawing/2014/main" val="2396188078"/>
                    </a:ext>
                  </a:extLst>
                </a:gridCol>
                <a:gridCol w="300859">
                  <a:extLst>
                    <a:ext uri="{9D8B030D-6E8A-4147-A177-3AD203B41FA5}">
                      <a16:colId xmlns="" xmlns:a16="http://schemas.microsoft.com/office/drawing/2014/main" val="3062106680"/>
                    </a:ext>
                  </a:extLst>
                </a:gridCol>
                <a:gridCol w="300859">
                  <a:extLst>
                    <a:ext uri="{9D8B030D-6E8A-4147-A177-3AD203B41FA5}">
                      <a16:colId xmlns="" xmlns:a16="http://schemas.microsoft.com/office/drawing/2014/main" val="1814200524"/>
                    </a:ext>
                  </a:extLst>
                </a:gridCol>
                <a:gridCol w="300859">
                  <a:extLst>
                    <a:ext uri="{9D8B030D-6E8A-4147-A177-3AD203B41FA5}">
                      <a16:colId xmlns="" xmlns:a16="http://schemas.microsoft.com/office/drawing/2014/main" val="1575441253"/>
                    </a:ext>
                  </a:extLst>
                </a:gridCol>
                <a:gridCol w="300859">
                  <a:extLst>
                    <a:ext uri="{9D8B030D-6E8A-4147-A177-3AD203B41FA5}">
                      <a16:colId xmlns="" xmlns:a16="http://schemas.microsoft.com/office/drawing/2014/main" val="3344790239"/>
                    </a:ext>
                  </a:extLst>
                </a:gridCol>
                <a:gridCol w="300859">
                  <a:extLst>
                    <a:ext uri="{9D8B030D-6E8A-4147-A177-3AD203B41FA5}">
                      <a16:colId xmlns="" xmlns:a16="http://schemas.microsoft.com/office/drawing/2014/main" val="3898700538"/>
                    </a:ext>
                  </a:extLst>
                </a:gridCol>
                <a:gridCol w="300859">
                  <a:extLst>
                    <a:ext uri="{9D8B030D-6E8A-4147-A177-3AD203B41FA5}">
                      <a16:colId xmlns="" xmlns:a16="http://schemas.microsoft.com/office/drawing/2014/main" val="52014860"/>
                    </a:ext>
                  </a:extLst>
                </a:gridCol>
                <a:gridCol w="300859">
                  <a:extLst>
                    <a:ext uri="{9D8B030D-6E8A-4147-A177-3AD203B41FA5}">
                      <a16:colId xmlns="" xmlns:a16="http://schemas.microsoft.com/office/drawing/2014/main" val="4171010015"/>
                    </a:ext>
                  </a:extLst>
                </a:gridCol>
                <a:gridCol w="300859">
                  <a:extLst>
                    <a:ext uri="{9D8B030D-6E8A-4147-A177-3AD203B41FA5}">
                      <a16:colId xmlns="" xmlns:a16="http://schemas.microsoft.com/office/drawing/2014/main" val="1165060396"/>
                    </a:ext>
                  </a:extLst>
                </a:gridCol>
                <a:gridCol w="300859">
                  <a:extLst>
                    <a:ext uri="{9D8B030D-6E8A-4147-A177-3AD203B41FA5}">
                      <a16:colId xmlns="" xmlns:a16="http://schemas.microsoft.com/office/drawing/2014/main" val="3217875174"/>
                    </a:ext>
                  </a:extLst>
                </a:gridCol>
                <a:gridCol w="300859">
                  <a:extLst>
                    <a:ext uri="{9D8B030D-6E8A-4147-A177-3AD203B41FA5}">
                      <a16:colId xmlns="" xmlns:a16="http://schemas.microsoft.com/office/drawing/2014/main" val="2363320745"/>
                    </a:ext>
                  </a:extLst>
                </a:gridCol>
                <a:gridCol w="300859">
                  <a:extLst>
                    <a:ext uri="{9D8B030D-6E8A-4147-A177-3AD203B41FA5}">
                      <a16:colId xmlns="" xmlns:a16="http://schemas.microsoft.com/office/drawing/2014/main" val="1797214258"/>
                    </a:ext>
                  </a:extLst>
                </a:gridCol>
                <a:gridCol w="300859">
                  <a:extLst>
                    <a:ext uri="{9D8B030D-6E8A-4147-A177-3AD203B41FA5}">
                      <a16:colId xmlns="" xmlns:a16="http://schemas.microsoft.com/office/drawing/2014/main" val="1569001997"/>
                    </a:ext>
                  </a:extLst>
                </a:gridCol>
              </a:tblGrid>
              <a:tr h="386908">
                <a:tc rowSpan="2" gridSpan="6"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20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6258010"/>
                  </a:ext>
                </a:extLst>
              </a:tr>
              <a:tr h="432427">
                <a:tc gridSpan="6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20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23356695"/>
                  </a:ext>
                </a:extLst>
              </a:tr>
              <a:tr h="386908">
                <a:tc rowSpan="2" gridSpan="2"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20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36738521"/>
                  </a:ext>
                </a:extLst>
              </a:tr>
              <a:tr h="38690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0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84048135"/>
                  </a:ext>
                </a:extLst>
              </a:tr>
              <a:tr h="386908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20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2289472"/>
                  </a:ext>
                </a:extLst>
              </a:tr>
              <a:tr h="386908">
                <a:tc gridSpan="4"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endParaRPr lang="ru-RU" sz="20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82270278"/>
                  </a:ext>
                </a:extLst>
              </a:tr>
              <a:tr h="386908">
                <a:tc gridSpan="7"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endParaRPr lang="ru-RU" sz="20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2896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88520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 ÐµÐ·ÑÐ»ÑÑÐ°Ñ Ð¿Ð¾ÑÑÐºÑ Ð·Ð¾Ð±ÑÐ°Ð¶ÐµÐ½Ñ Ð·Ð° Ð·Ð°Ð¿Ð¸ÑÐ¾Ð¼ &quot;ÐºÑÑÑÑÐ¾Ñ ÑÑÐ´Ð¾Ð»ÑÑ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48680"/>
            <a:ext cx="431355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548680"/>
            <a:ext cx="388843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Крістоф</a:t>
            </a:r>
            <a:r>
              <a:rPr lang="ru-RU" sz="4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Рудольф</a:t>
            </a:r>
            <a:r>
              <a:rPr lang="ru-RU" sz="4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 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радикала,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залишився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Належав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косистів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647" y="6644864"/>
            <a:ext cx="3243353" cy="1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1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22252" y="6645633"/>
            <a:ext cx="3240360" cy="19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60648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	</a:t>
            </a:r>
          </a:p>
        </p:txBody>
      </p:sp>
      <p:pic>
        <p:nvPicPr>
          <p:cNvPr id="11" name="Рисунок 10" descr="6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5789" y="4444700"/>
            <a:ext cx="1740369" cy="16759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67544" y="462849"/>
                <a:ext cx="7632848" cy="41135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07000"/>
                  </a:lnSpc>
                  <a:spcAft>
                    <a:spcPts val="0"/>
                  </a:spcAft>
                  <a:tabLst>
                    <a:tab pos="638175" algn="l"/>
                  </a:tabLst>
                </a:pPr>
                <a:r>
                  <a:rPr lang="uk-UA" sz="3600" b="1" dirty="0" smtClean="0">
                    <a:solidFill>
                      <a:srgbClr val="002060"/>
                    </a:solidFill>
                    <a:latin typeface="Monotype Corsiva" panose="03010101010201010101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Знайдіть серед запропонованих рівнянь ірраціональні рівняння:</a:t>
                </a:r>
                <a:br>
                  <a:rPr lang="uk-UA" sz="3600" b="1" dirty="0" smtClean="0">
                    <a:solidFill>
                      <a:srgbClr val="002060"/>
                    </a:solidFill>
                    <a:latin typeface="Monotype Corsiva" panose="03010101010201010101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uk-UA" sz="3200" b="1" dirty="0" smtClean="0">
                    <a:solidFill>
                      <a:srgbClr val="002060"/>
                    </a:solidFill>
                    <a:latin typeface="Monotype Corsiva" panose="03010101010201010101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uk-UA" sz="3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uk-UA" sz="3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х−</m:t>
                    </m:r>
                    <m:rad>
                      <m:radPr>
                        <m:ctrlPr>
                          <a:rPr lang="ru-RU" sz="32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uk-UA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g>
                      <m:e>
                        <m:r>
                          <a:rPr lang="uk-UA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х</m:t>
                        </m:r>
                      </m:e>
                    </m:rad>
                    <m:r>
                      <a:rPr lang="uk-UA" sz="3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3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uk-UA" sz="3200" b="1" dirty="0">
                    <a:solidFill>
                      <a:srgbClr val="002060"/>
                    </a:solidFill>
                    <a:effectLst/>
                    <a:latin typeface="Monotype Corsiva" panose="03010101010201010101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uk-UA" sz="3200" b="1" dirty="0">
                    <a:solidFill>
                      <a:srgbClr val="002060"/>
                    </a:solidFill>
                    <a:effectLst/>
                    <a:latin typeface="Monotype Corsiva" panose="03010101010201010101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uk-UA" sz="3200" b="1" dirty="0" smtClean="0">
                    <a:solidFill>
                      <a:srgbClr val="002060"/>
                    </a:solidFill>
                    <a:effectLst/>
                    <a:latin typeface="Monotype Corsiva" panose="03010101010201010101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2</a:t>
                </a:r>
                <a:r>
                  <a:rPr lang="uk-UA" sz="3200" b="1" dirty="0">
                    <a:solidFill>
                      <a:srgbClr val="002060"/>
                    </a:solidFill>
                    <a:effectLst/>
                    <a:latin typeface="Monotype Corsiva" panose="03010101010201010101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у</m:t>
                        </m:r>
                      </m:e>
                      <m:sup>
                        <m:r>
                          <a:rPr lang="uk-UA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uk-UA" sz="3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uk-UA" sz="3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ru-RU" sz="32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uk-UA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у</m:t>
                        </m:r>
                      </m:e>
                    </m:rad>
                    <m:r>
                      <a:rPr lang="uk-UA" sz="3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uk-UA" sz="3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uk-UA" sz="3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3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ru-RU" sz="2400" b="1" dirty="0">
                  <a:solidFill>
                    <a:srgbClr val="002060"/>
                  </a:solidFill>
                  <a:effectLst/>
                  <a:latin typeface="Monotype Corsiva" panose="03010101010201010101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0"/>
                  </a:spcAft>
                  <a:tabLst>
                    <a:tab pos="638175" algn="l"/>
                  </a:tabLst>
                </a:pPr>
                <a:r>
                  <a:rPr lang="uk-UA" sz="3200" b="1" dirty="0" smtClean="0">
                    <a:solidFill>
                      <a:srgbClr val="002060"/>
                    </a:solidFill>
                    <a:effectLst/>
                    <a:latin typeface="Monotype Corsiva" panose="03010101010201010101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3</a:t>
                </a:r>
                <a:r>
                  <a:rPr lang="uk-UA" sz="3200" b="1" dirty="0">
                    <a:solidFill>
                      <a:srgbClr val="002060"/>
                    </a:solidFill>
                    <a:effectLst/>
                    <a:latin typeface="Monotype Corsiva" panose="03010101010201010101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uk-UA" sz="3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uk-UA" sz="3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−х=х</m:t>
                    </m:r>
                    <m:rad>
                      <m:radPr>
                        <m:degHide m:val="on"/>
                        <m:ctrlPr>
                          <a:rPr lang="ru-RU" sz="32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uk-UA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rad>
                  </m:oMath>
                </a14:m>
                <a:endParaRPr lang="ru-RU" sz="2400" b="1" dirty="0">
                  <a:solidFill>
                    <a:srgbClr val="002060"/>
                  </a:solidFill>
                  <a:effectLst/>
                  <a:latin typeface="Monotype Corsiva" panose="03010101010201010101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0"/>
                  </a:spcAft>
                  <a:tabLst>
                    <a:tab pos="638175" algn="l"/>
                  </a:tabLst>
                </a:pPr>
                <a:r>
                  <a:rPr lang="uk-UA" sz="3200" b="1" dirty="0" smtClean="0">
                    <a:solidFill>
                      <a:srgbClr val="002060"/>
                    </a:solidFill>
                    <a:effectLst/>
                    <a:latin typeface="Monotype Corsiva" panose="03010101010201010101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4)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2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uk-UA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uk-UA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−х</m:t>
                        </m:r>
                      </m:e>
                    </m:rad>
                    <m:r>
                      <a:rPr lang="uk-UA" sz="3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3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ru-RU" sz="2400" b="1" dirty="0">
                  <a:solidFill>
                    <a:srgbClr val="002060"/>
                  </a:solidFill>
                  <a:effectLst/>
                  <a:latin typeface="Monotype Corsiva" panose="03010101010201010101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  <a:tabLst>
                    <a:tab pos="638175" algn="l"/>
                  </a:tabLst>
                </a:pPr>
                <a:r>
                  <a:rPr lang="uk-UA" sz="3200" b="1" dirty="0" smtClean="0">
                    <a:solidFill>
                      <a:srgbClr val="002060"/>
                    </a:solidFill>
                    <a:effectLst/>
                    <a:latin typeface="Monotype Corsiva" panose="03010101010201010101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5</a:t>
                </a:r>
                <a:r>
                  <a:rPr lang="uk-UA" sz="3200" b="1" dirty="0">
                    <a:solidFill>
                      <a:srgbClr val="002060"/>
                    </a:solidFill>
                    <a:effectLst/>
                    <a:latin typeface="Monotype Corsiva" panose="03010101010201010101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у</m:t>
                        </m:r>
                      </m:e>
                      <m:sup>
                        <m:r>
                          <a:rPr lang="uk-UA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uk-UA" sz="3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uk-UA" sz="3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uk-UA" sz="3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у</m:t>
                    </m:r>
                    <m:rad>
                      <m:radPr>
                        <m:degHide m:val="on"/>
                        <m:ctrlPr>
                          <a:rPr lang="ru-RU" sz="32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uk-UA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uk-UA" sz="3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3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ru-RU" sz="2400" b="1" dirty="0">
                  <a:solidFill>
                    <a:srgbClr val="002060"/>
                  </a:solidFill>
                  <a:effectLst/>
                  <a:latin typeface="Monotype Corsiva" panose="03010101010201010101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62849"/>
                <a:ext cx="7632848" cy="4113562"/>
              </a:xfrm>
              <a:prstGeom prst="rect">
                <a:avLst/>
              </a:prstGeom>
              <a:blipFill>
                <a:blip r:embed="rId3"/>
                <a:stretch>
                  <a:fillRect t="-1481" r="-1038" b="-3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Стрелка вправо 1"/>
          <p:cNvSpPr/>
          <p:nvPr/>
        </p:nvSpPr>
        <p:spPr>
          <a:xfrm>
            <a:off x="323528" y="1700808"/>
            <a:ext cx="648072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1646517" y="3501008"/>
            <a:ext cx="648072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339752" y="4202384"/>
            <a:ext cx="648072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115616" y="2881434"/>
            <a:ext cx="648072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647564" y="2306200"/>
            <a:ext cx="648072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8128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22252" y="6645633"/>
            <a:ext cx="3240360" cy="19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60648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	</a:t>
            </a:r>
          </a:p>
        </p:txBody>
      </p:sp>
      <p:pic>
        <p:nvPicPr>
          <p:cNvPr id="11" name="Рисунок 10" descr="6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02063" y="4142109"/>
            <a:ext cx="1740369" cy="16759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043608" y="722313"/>
                <a:ext cx="7128792" cy="3160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07000"/>
                  </a:lnSpc>
                  <a:spcAft>
                    <a:spcPts val="0"/>
                  </a:spcAft>
                  <a:tabLst>
                    <a:tab pos="638175" algn="l"/>
                  </a:tabLst>
                </a:pPr>
                <a:r>
                  <a:rPr lang="uk-UA" sz="3600" b="1" dirty="0" smtClean="0">
                    <a:solidFill>
                      <a:srgbClr val="002060"/>
                    </a:solidFill>
                    <a:latin typeface="Monotype Corsiva" panose="03010101010201010101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Чи являється число коренем рівняння:</a:t>
                </a:r>
                <a:endParaRPr lang="ru-RU" sz="3600" b="1" dirty="0">
                  <a:solidFill>
                    <a:srgbClr val="002060"/>
                  </a:solidFill>
                  <a:effectLst/>
                  <a:latin typeface="Monotype Corsiva" panose="03010101010201010101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arenR"/>
                  <a:tabLst>
                    <a:tab pos="638175" algn="l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6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uk-UA" sz="3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х−</m:t>
                        </m:r>
                        <m:r>
                          <a:rPr lang="uk-UA" sz="3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e>
                    </m:rad>
                    <m:r>
                      <a:rPr lang="uk-UA" sz="3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36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uk-UA" sz="3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  <m:r>
                          <a:rPr lang="uk-UA" sz="3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uk-UA" sz="3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uk-UA" sz="3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х</m:t>
                        </m:r>
                      </m:e>
                    </m:rad>
                    <m:r>
                      <a:rPr lang="uk-UA" sz="3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ru-RU" sz="36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3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х</m:t>
                        </m:r>
                      </m:e>
                      <m:sub>
                        <m:r>
                          <a:rPr lang="uk-UA" sz="3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uk-UA" sz="3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3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𝟗</m:t>
                    </m:r>
                  </m:oMath>
                </a14:m>
                <a:endParaRPr lang="uk-UA" sz="3600" b="1" dirty="0" smtClean="0">
                  <a:solidFill>
                    <a:srgbClr val="002060"/>
                  </a:solidFill>
                  <a:effectLst/>
                  <a:latin typeface="Monotype Corsiva" panose="03010101010201010101" pitchFamily="66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arenR"/>
                  <a:tabLst>
                    <a:tab pos="638175" algn="l"/>
                  </a:tabLst>
                </a:pPr>
                <a:endParaRPr lang="ru-RU" sz="3600" b="1" dirty="0">
                  <a:solidFill>
                    <a:srgbClr val="002060"/>
                  </a:solidFill>
                  <a:effectLst/>
                  <a:latin typeface="Monotype Corsiva" panose="03010101010201010101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arenR"/>
                  <a:tabLst>
                    <a:tab pos="638175" algn="l"/>
                  </a:tabLst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ru-RU" sz="36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uk-UA" sz="3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g>
                      <m:e>
                        <m:r>
                          <a:rPr lang="uk-UA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х−</m:t>
                        </m:r>
                        <m:r>
                          <a:rPr lang="uk-UA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  <m:r>
                      <a:rPr lang="uk-UA" sz="3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ctrlPr>
                          <a:rPr lang="ru-RU" sz="36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uk-UA" sz="3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g>
                      <m:e>
                        <m:r>
                          <a:rPr lang="uk-UA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uk-UA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х−</m:t>
                        </m:r>
                        <m:r>
                          <a:rPr lang="uk-UA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rad>
                    <m:r>
                      <a:rPr lang="uk-UA" sz="3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ru-RU" sz="36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3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х</m:t>
                        </m:r>
                      </m:e>
                      <m:sub>
                        <m:r>
                          <a:rPr lang="uk-UA" sz="3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uk-UA" sz="3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3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ru-RU" sz="3600" b="1" dirty="0">
                  <a:solidFill>
                    <a:srgbClr val="002060"/>
                  </a:solidFill>
                  <a:effectLst/>
                  <a:latin typeface="Monotype Corsiva" panose="03010101010201010101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722313"/>
                <a:ext cx="7128792" cy="3160481"/>
              </a:xfrm>
              <a:prstGeom prst="rect">
                <a:avLst/>
              </a:prstGeom>
              <a:blipFill>
                <a:blip r:embed="rId3"/>
                <a:stretch>
                  <a:fillRect t="-17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59306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f4bb4521e57a1212e5cb32fe7014756cc264bd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Базис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446C221D-F63F-4DD8-B509-CFE168687BF2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990</Words>
  <Application>Microsoft Office PowerPoint</Application>
  <PresentationFormat>Экран (4:3)</PresentationFormat>
  <Paragraphs>361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1_Тема Office</vt:lpstr>
      <vt:lpstr>Diseño predeterminado</vt:lpstr>
      <vt:lpstr>Базис</vt:lpstr>
      <vt:lpstr>Презентация PowerPoint</vt:lpstr>
      <vt:lpstr>Презентация PowerPoint</vt:lpstr>
      <vt:lpstr>Презентация PowerPoint</vt:lpstr>
      <vt:lpstr>РОЗВ’ЯЗУВАННЯ    ІРРАЦІОНАЛЬНИХ    РІВНЯНЬ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Поясніть хід розв’язування  ірраціонального  рівняння:  1)√(х-4)+√(1-х)=3                                                 </vt:lpstr>
      <vt:lpstr>Скільки  коренів  має   рівняння:                √(х-1) √(х-3) √(х-4)=0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Клетка Цифры Математика</dc:title>
  <dc:subject>Шаблон</dc:subject>
  <dc:creator>Питинёва Антонина Алексеевна</dc:creator>
  <cp:keywords>шаблон математика клетка цифры</cp:keywords>
  <cp:lastModifiedBy>Рая</cp:lastModifiedBy>
  <cp:revision>131</cp:revision>
  <dcterms:created xsi:type="dcterms:W3CDTF">2014-01-24T14:26:17Z</dcterms:created>
  <dcterms:modified xsi:type="dcterms:W3CDTF">2020-03-01T18:51:54Z</dcterms:modified>
</cp:coreProperties>
</file>